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33"/>
  </p:notesMasterIdLst>
  <p:sldIdLst>
    <p:sldId id="256" r:id="rId3"/>
    <p:sldId id="257" r:id="rId4"/>
    <p:sldId id="258" r:id="rId5"/>
    <p:sldId id="283" r:id="rId6"/>
    <p:sldId id="333" r:id="rId7"/>
    <p:sldId id="284" r:id="rId8"/>
    <p:sldId id="291" r:id="rId9"/>
    <p:sldId id="312" r:id="rId10"/>
    <p:sldId id="290" r:id="rId11"/>
    <p:sldId id="313" r:id="rId12"/>
    <p:sldId id="309" r:id="rId13"/>
    <p:sldId id="310" r:id="rId14"/>
    <p:sldId id="293" r:id="rId15"/>
    <p:sldId id="294" r:id="rId16"/>
    <p:sldId id="295" r:id="rId17"/>
    <p:sldId id="297" r:id="rId18"/>
    <p:sldId id="334" r:id="rId19"/>
    <p:sldId id="335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11" r:id="rId29"/>
    <p:sldId id="306" r:id="rId30"/>
    <p:sldId id="307" r:id="rId31"/>
    <p:sldId id="282" r:id="rId32"/>
  </p:sldIdLst>
  <p:sldSz cx="12192000" cy="6858000"/>
  <p:notesSz cx="6858000" cy="9144000"/>
  <p:embeddedFontLst>
    <p:embeddedFont>
      <p:font typeface="OPPOSans H" panose="02010600030101010101" charset="-122"/>
      <p:regular r:id="rId34"/>
    </p:embeddedFont>
    <p:embeddedFont>
      <p:font typeface="OPPOSans L" panose="02010600030101010101" charset="-122"/>
      <p:regular r:id="rId35"/>
    </p:embeddedFont>
    <p:embeddedFont>
      <p:font typeface="黑体" panose="02010609060101010101" pitchFamily="49" charset="-122"/>
      <p:regular r:id="rId36"/>
    </p:embeddedFont>
    <p:embeddedFont>
      <p:font typeface="微软雅黑 Light" panose="020B0502040204020203" pitchFamily="34" charset="-122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36" autoAdjust="0"/>
    <p:restoredTop sz="68446" autoAdjust="0"/>
  </p:normalViewPr>
  <p:slideViewPr>
    <p:cSldViewPr snapToGrid="0">
      <p:cViewPr varScale="1">
        <p:scale>
          <a:sx n="100" d="100"/>
          <a:sy n="100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主讲人：AiPPT时间：202X.XPowerPoint design会议注册费用及参会权益概述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主讲人：AiPPT时间：202X.XPowerPoint design谢谢大家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                      目录Contents01020403会议注册费用赞助合作赞助合作一览表其他服务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PowerPoint design会议注册费用01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01.02.03.开幕式及论坛： 参会代表将有机会参与会议的开幕式及各类论坛，与行业专家和同行进行深入的交流和讨论。参会代表（个人）权益欢迎晚宴： 晚宴将为参会代表提供一个轻松愉快的社交场合，增进彼此的了解和合作机会。会期内酒会： 酒会将为参会代表提供一个交流平台，促进业界的互动和合作。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01.02.03.开幕式及论坛： 参会代表将有机会参与会议的开幕式及各类论坛，与行业专家和同行进行深入的交流和讨论。参会代表（个人）权益欢迎晚宴： 晚宴将为参会代表提供一个轻松愉快的社交场合，增进彼此的了解和合作机会。会期内酒会： 酒会将为参会代表提供一个交流平台，促进业界的互动和合作。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PowerPoint design会议注册费用01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PowerPoint design会议注册费用01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PowerPoint design会议注册费用01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680"/>
            <a:ext cx="12191365" cy="56280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48"/>
            <a:ext cx="12191999" cy="6905296"/>
          </a:xfrm>
          <a:prstGeom prst="rect">
            <a:avLst/>
          </a:prstGeom>
        </p:spPr>
      </p:pic>
      <p:sp>
        <p:nvSpPr>
          <p:cNvPr id="752" name="铂金合作伙伴"/>
          <p:cNvSpPr txBox="1"/>
          <p:nvPr/>
        </p:nvSpPr>
        <p:spPr>
          <a:xfrm>
            <a:off x="1034960" y="560837"/>
            <a:ext cx="2090316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2500" u="sng" dirty="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全程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合作伙伴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75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4" name="450,000 CNY"/>
          <p:cNvSpPr txBox="1"/>
          <p:nvPr/>
        </p:nvSpPr>
        <p:spPr>
          <a:xfrm>
            <a:off x="3414068" y="565037"/>
            <a:ext cx="1774525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15</a:t>
            </a:r>
            <a:r>
              <a:rPr lang="zh-CN" altLang="en-US" sz="2500" dirty="0"/>
              <a:t>万元</a:t>
            </a:r>
            <a:endParaRPr sz="2500" dirty="0"/>
          </a:p>
        </p:txBody>
      </p:sp>
      <p:sp>
        <p:nvSpPr>
          <p:cNvPr id="755" name="线条"/>
          <p:cNvSpPr/>
          <p:nvPr/>
        </p:nvSpPr>
        <p:spPr>
          <a:xfrm flipV="1">
            <a:off x="3196913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57" name="ccyialogo1080.png" descr="ccyialogo10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8" name="三角形"/>
          <p:cNvSpPr/>
          <p:nvPr/>
        </p:nvSpPr>
        <p:spPr>
          <a:xfrm rot="10800000">
            <a:off x="11365198" y="-10301"/>
            <a:ext cx="824231" cy="824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2479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" name="任意多边形: 形状 1"/>
          <p:cNvSpPr/>
          <p:nvPr/>
        </p:nvSpPr>
        <p:spPr>
          <a:xfrm>
            <a:off x="11817069" y="71097"/>
            <a:ext cx="304843" cy="304348"/>
          </a:xfrm>
          <a:custGeom>
            <a:avLst/>
            <a:gdLst>
              <a:gd name="connsiteX0" fmla="*/ 460696 w 608556"/>
              <a:gd name="connsiteY0" fmla="*/ 435530 h 607568"/>
              <a:gd name="connsiteX1" fmla="*/ 506378 w 608556"/>
              <a:gd name="connsiteY1" fmla="*/ 472847 h 607568"/>
              <a:gd name="connsiteX2" fmla="*/ 317397 w 608556"/>
              <a:gd name="connsiteY2" fmla="*/ 566140 h 607568"/>
              <a:gd name="connsiteX3" fmla="*/ 317397 w 608556"/>
              <a:gd name="connsiteY3" fmla="*/ 607568 h 607568"/>
              <a:gd name="connsiteX4" fmla="*/ 194761 w 608556"/>
              <a:gd name="connsiteY4" fmla="*/ 536887 h 607568"/>
              <a:gd name="connsiteX5" fmla="*/ 317397 w 608556"/>
              <a:gd name="connsiteY5" fmla="*/ 466127 h 607568"/>
              <a:gd name="connsiteX6" fmla="*/ 317397 w 608556"/>
              <a:gd name="connsiteY6" fmla="*/ 507160 h 607568"/>
              <a:gd name="connsiteX7" fmla="*/ 460696 w 608556"/>
              <a:gd name="connsiteY7" fmla="*/ 435530 h 607568"/>
              <a:gd name="connsiteX8" fmla="*/ 70847 w 608556"/>
              <a:gd name="connsiteY8" fmla="*/ 194478 h 607568"/>
              <a:gd name="connsiteX9" fmla="*/ 141616 w 608556"/>
              <a:gd name="connsiteY9" fmla="*/ 316919 h 607568"/>
              <a:gd name="connsiteX10" fmla="*/ 100532 w 608556"/>
              <a:gd name="connsiteY10" fmla="*/ 316919 h 607568"/>
              <a:gd name="connsiteX11" fmla="*/ 172250 w 608556"/>
              <a:gd name="connsiteY11" fmla="*/ 459992 h 607568"/>
              <a:gd name="connsiteX12" fmla="*/ 134966 w 608556"/>
              <a:gd name="connsiteY12" fmla="*/ 505601 h 607568"/>
              <a:gd name="connsiteX13" fmla="*/ 41479 w 608556"/>
              <a:gd name="connsiteY13" fmla="*/ 316919 h 607568"/>
              <a:gd name="connsiteX14" fmla="*/ 0 w 608556"/>
              <a:gd name="connsiteY14" fmla="*/ 316919 h 607568"/>
              <a:gd name="connsiteX15" fmla="*/ 473614 w 608556"/>
              <a:gd name="connsiteY15" fmla="*/ 101967 h 607568"/>
              <a:gd name="connsiteX16" fmla="*/ 567060 w 608556"/>
              <a:gd name="connsiteY16" fmla="*/ 290643 h 607568"/>
              <a:gd name="connsiteX17" fmla="*/ 608556 w 608556"/>
              <a:gd name="connsiteY17" fmla="*/ 290643 h 607568"/>
              <a:gd name="connsiteX18" fmla="*/ 537759 w 608556"/>
              <a:gd name="connsiteY18" fmla="*/ 413160 h 607568"/>
              <a:gd name="connsiteX19" fmla="*/ 466882 w 608556"/>
              <a:gd name="connsiteY19" fmla="*/ 290643 h 607568"/>
              <a:gd name="connsiteX20" fmla="*/ 507983 w 608556"/>
              <a:gd name="connsiteY20" fmla="*/ 290643 h 607568"/>
              <a:gd name="connsiteX21" fmla="*/ 436235 w 608556"/>
              <a:gd name="connsiteY21" fmla="*/ 147654 h 607568"/>
              <a:gd name="connsiteX22" fmla="*/ 291127 w 608556"/>
              <a:gd name="connsiteY22" fmla="*/ 0 h 607568"/>
              <a:gd name="connsiteX23" fmla="*/ 413866 w 608556"/>
              <a:gd name="connsiteY23" fmla="*/ 70760 h 607568"/>
              <a:gd name="connsiteX24" fmla="*/ 291127 w 608556"/>
              <a:gd name="connsiteY24" fmla="*/ 141441 h 607568"/>
              <a:gd name="connsiteX25" fmla="*/ 291127 w 608556"/>
              <a:gd name="connsiteY25" fmla="*/ 100408 h 607568"/>
              <a:gd name="connsiteX26" fmla="*/ 147878 w 608556"/>
              <a:gd name="connsiteY26" fmla="*/ 172038 h 607568"/>
              <a:gd name="connsiteX27" fmla="*/ 102108 w 608556"/>
              <a:gd name="connsiteY27" fmla="*/ 134800 h 607568"/>
              <a:gd name="connsiteX28" fmla="*/ 291127 w 608556"/>
              <a:gd name="connsiteY28" fmla="*/ 41428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8556" h="607568">
                <a:moveTo>
                  <a:pt x="460696" y="435530"/>
                </a:moveTo>
                <a:lnTo>
                  <a:pt x="506378" y="472847"/>
                </a:lnTo>
                <a:cubicBezTo>
                  <a:pt x="459509" y="530088"/>
                  <a:pt x="391026" y="563768"/>
                  <a:pt x="317397" y="566140"/>
                </a:cubicBezTo>
                <a:lnTo>
                  <a:pt x="317397" y="607568"/>
                </a:lnTo>
                <a:lnTo>
                  <a:pt x="194761" y="536887"/>
                </a:lnTo>
                <a:lnTo>
                  <a:pt x="317397" y="466127"/>
                </a:lnTo>
                <a:lnTo>
                  <a:pt x="317397" y="507160"/>
                </a:lnTo>
                <a:cubicBezTo>
                  <a:pt x="373212" y="504788"/>
                  <a:pt x="425069" y="479014"/>
                  <a:pt x="460696" y="435530"/>
                </a:cubicBezTo>
                <a:close/>
                <a:moveTo>
                  <a:pt x="70847" y="194478"/>
                </a:moveTo>
                <a:lnTo>
                  <a:pt x="141616" y="316919"/>
                </a:lnTo>
                <a:lnTo>
                  <a:pt x="100532" y="316919"/>
                </a:lnTo>
                <a:cubicBezTo>
                  <a:pt x="102907" y="372647"/>
                  <a:pt x="128713" y="424421"/>
                  <a:pt x="172250" y="459992"/>
                </a:cubicBezTo>
                <a:lnTo>
                  <a:pt x="134966" y="505601"/>
                </a:lnTo>
                <a:cubicBezTo>
                  <a:pt x="77576" y="458806"/>
                  <a:pt x="43854" y="390432"/>
                  <a:pt x="41479" y="316919"/>
                </a:cubicBezTo>
                <a:lnTo>
                  <a:pt x="0" y="316919"/>
                </a:lnTo>
                <a:close/>
                <a:moveTo>
                  <a:pt x="473614" y="101967"/>
                </a:moveTo>
                <a:cubicBezTo>
                  <a:pt x="530948" y="148761"/>
                  <a:pt x="564684" y="217133"/>
                  <a:pt x="567060" y="290643"/>
                </a:cubicBezTo>
                <a:lnTo>
                  <a:pt x="608556" y="290643"/>
                </a:lnTo>
                <a:lnTo>
                  <a:pt x="537759" y="413160"/>
                </a:lnTo>
                <a:lnTo>
                  <a:pt x="466882" y="290643"/>
                </a:lnTo>
                <a:lnTo>
                  <a:pt x="507983" y="290643"/>
                </a:lnTo>
                <a:cubicBezTo>
                  <a:pt x="505607" y="234918"/>
                  <a:pt x="479790" y="183144"/>
                  <a:pt x="436235" y="147654"/>
                </a:cubicBezTo>
                <a:close/>
                <a:moveTo>
                  <a:pt x="291127" y="0"/>
                </a:moveTo>
                <a:lnTo>
                  <a:pt x="413866" y="70760"/>
                </a:lnTo>
                <a:lnTo>
                  <a:pt x="291127" y="141441"/>
                </a:lnTo>
                <a:lnTo>
                  <a:pt x="291127" y="100408"/>
                </a:lnTo>
                <a:cubicBezTo>
                  <a:pt x="235300" y="102780"/>
                  <a:pt x="183433" y="128554"/>
                  <a:pt x="147878" y="172038"/>
                </a:cubicBezTo>
                <a:lnTo>
                  <a:pt x="102108" y="134800"/>
                </a:lnTo>
                <a:cubicBezTo>
                  <a:pt x="148987" y="77480"/>
                  <a:pt x="217483" y="43800"/>
                  <a:pt x="291127" y="414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演讲</a:t>
            </a:r>
            <a:r>
              <a:rPr lang="en-US" altLang="zh-CN" sz="1350" dirty="0"/>
              <a:t>/</a:t>
            </a:r>
            <a:r>
              <a:rPr lang="zh-CN" altLang="en-US" sz="1350" dirty="0"/>
              <a:t>致辞</a:t>
            </a: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邀请全程合作伙伴企业相关领导作为演讲嘉宾出席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部分论坛，并在该论坛上发表演讲；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CCS18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主持人在酒会上对全程合作伙伴致谢。</a:t>
            </a:r>
          </a:p>
        </p:txBody>
      </p:sp>
      <p:sp>
        <p:nvSpPr>
          <p:cNvPr id="4" name="会场展示…"/>
          <p:cNvSpPr txBox="1"/>
          <p:nvPr/>
        </p:nvSpPr>
        <p:spPr>
          <a:xfrm>
            <a:off x="529186" y="2473650"/>
            <a:ext cx="11133627" cy="72455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spc="150" dirty="0" err="1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会场展示</a:t>
            </a:r>
            <a:endParaRPr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大会重要部分现场宣传服务显著位置全方位展示全程合作伙伴企业</a:t>
            </a:r>
            <a:r>
              <a:rPr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全程合作伙伴企业宣传资料随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大会资料同时发放。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</p:txBody>
      </p:sp>
      <p:sp>
        <p:nvSpPr>
          <p:cNvPr id="6" name="媒体宣传…"/>
          <p:cNvSpPr txBox="1"/>
          <p:nvPr/>
        </p:nvSpPr>
        <p:spPr>
          <a:xfrm>
            <a:off x="526612" y="3512625"/>
            <a:ext cx="11133627" cy="119545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在大会电子会刊中刊登全程合作伙伴企业广告，并将全程合作伙伴企业介绍收录于大会会刊中；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CCS18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大会官方网站上展示全程合作伙伴企业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Logo 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在“中国邮轮网”及自媒体、合作新媒体上对全程合作伙伴企业进行媒体宣传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;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大会主办方为全程合作伙伴企业组织现场媒体群访活动，时间不少于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10mins 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。</a:t>
            </a:r>
          </a:p>
        </p:txBody>
      </p:sp>
      <p:sp>
        <p:nvSpPr>
          <p:cNvPr id="7" name="VIP现场服务…"/>
          <p:cNvSpPr txBox="1"/>
          <p:nvPr/>
        </p:nvSpPr>
        <p:spPr>
          <a:xfrm>
            <a:off x="588486" y="5129027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邀请</a:t>
            </a:r>
            <a:r>
              <a:rPr lang="en-US" altLang="zh-CN" sz="1250" dirty="0"/>
              <a:t>8</a:t>
            </a:r>
            <a:r>
              <a:rPr lang="zh-CN" altLang="en-US" sz="1250" dirty="0"/>
              <a:t>位代表免注册费参加</a:t>
            </a:r>
            <a:r>
              <a:rPr lang="en-US" altLang="zh-CN" sz="1250" dirty="0"/>
              <a:t>ccs18</a:t>
            </a:r>
            <a:r>
              <a:rPr lang="zh-CN" altLang="en-US" sz="1250" dirty="0"/>
              <a:t>系列活动。</a:t>
            </a:r>
            <a:endParaRPr sz="125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48"/>
            <a:ext cx="12191999" cy="6905296"/>
          </a:xfrm>
          <a:prstGeom prst="rect">
            <a:avLst/>
          </a:prstGeom>
        </p:spPr>
      </p:pic>
      <p:sp>
        <p:nvSpPr>
          <p:cNvPr id="752" name="铂金合作伙伴"/>
          <p:cNvSpPr txBox="1"/>
          <p:nvPr/>
        </p:nvSpPr>
        <p:spPr>
          <a:xfrm>
            <a:off x="1034960" y="575199"/>
            <a:ext cx="2090316" cy="48051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2500" u="sng" dirty="0">
                <a:solidFill>
                  <a:srgbClr val="1C4597"/>
                </a:solidFill>
                <a:latin typeface="黑体" panose="02010609060101010101" pitchFamily="49" charset="-122"/>
                <a:ea typeface="黑体" panose="02010609060101010101" pitchFamily="49" charset="-122"/>
                <a:cs typeface="Lantinghei SC Heavy"/>
                <a:sym typeface="Lantinghei SC Heavy"/>
              </a:rPr>
              <a:t>战略</a:t>
            </a:r>
            <a:r>
              <a:rPr sz="2500" dirty="0" err="1">
                <a:solidFill>
                  <a:srgbClr val="1C4597"/>
                </a:solidFill>
                <a:latin typeface="黑体" panose="02010609060101010101" pitchFamily="49" charset="-122"/>
                <a:ea typeface="黑体" panose="02010609060101010101" pitchFamily="49" charset="-122"/>
                <a:cs typeface="Lantinghei SC Heavy"/>
                <a:sym typeface="Lantinghei SC Heavy"/>
              </a:rPr>
              <a:t>合作伙伴</a:t>
            </a:r>
            <a:endParaRPr sz="2500" dirty="0">
              <a:solidFill>
                <a:srgbClr val="1C4597"/>
              </a:solidFill>
              <a:latin typeface="黑体" panose="02010609060101010101" pitchFamily="49" charset="-122"/>
              <a:ea typeface="黑体" panose="02010609060101010101" pitchFamily="49" charset="-122"/>
              <a:cs typeface="Lantinghei SC Heavy"/>
              <a:sym typeface="Lantinghei SC Heavy"/>
            </a:endParaRPr>
          </a:p>
        </p:txBody>
      </p:sp>
      <p:pic>
        <p:nvPicPr>
          <p:cNvPr id="75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4" name="450,000 CNY"/>
          <p:cNvSpPr txBox="1"/>
          <p:nvPr/>
        </p:nvSpPr>
        <p:spPr>
          <a:xfrm>
            <a:off x="3414068" y="565037"/>
            <a:ext cx="1699183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</a:t>
            </a:r>
            <a:r>
              <a:rPr lang="en-US" sz="2500" dirty="0"/>
              <a:t>10</a:t>
            </a:r>
            <a:r>
              <a:rPr lang="zh-CN" altLang="en-US" sz="2500" dirty="0"/>
              <a:t>万元</a:t>
            </a:r>
            <a:endParaRPr sz="2500" dirty="0"/>
          </a:p>
        </p:txBody>
      </p:sp>
      <p:sp>
        <p:nvSpPr>
          <p:cNvPr id="755" name="线条"/>
          <p:cNvSpPr/>
          <p:nvPr/>
        </p:nvSpPr>
        <p:spPr>
          <a:xfrm flipV="1">
            <a:off x="3196913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57" name="ccyialogo1080.png" descr="ccyialogo10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8" name="三角形"/>
          <p:cNvSpPr/>
          <p:nvPr/>
        </p:nvSpPr>
        <p:spPr>
          <a:xfrm rot="10800000">
            <a:off x="11365198" y="-10301"/>
            <a:ext cx="824231" cy="824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2479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" name="任意多边形: 形状 1"/>
          <p:cNvSpPr/>
          <p:nvPr/>
        </p:nvSpPr>
        <p:spPr>
          <a:xfrm>
            <a:off x="11820369" y="90975"/>
            <a:ext cx="291604" cy="290962"/>
          </a:xfrm>
          <a:custGeom>
            <a:avLst/>
            <a:gdLst>
              <a:gd name="T0" fmla="*/ 5625 w 10665"/>
              <a:gd name="T1" fmla="*/ 10657 h 10657"/>
              <a:gd name="T2" fmla="*/ 6441 w 10665"/>
              <a:gd name="T3" fmla="*/ 10548 h 10657"/>
              <a:gd name="T4" fmla="*/ 6458 w 10665"/>
              <a:gd name="T5" fmla="*/ 10545 h 10657"/>
              <a:gd name="T6" fmla="*/ 10665 w 10665"/>
              <a:gd name="T7" fmla="*/ 5332 h 10657"/>
              <a:gd name="T8" fmla="*/ 6458 w 10665"/>
              <a:gd name="T9" fmla="*/ 120 h 10657"/>
              <a:gd name="T10" fmla="*/ 6448 w 10665"/>
              <a:gd name="T11" fmla="*/ 110 h 10657"/>
              <a:gd name="T12" fmla="*/ 6441 w 10665"/>
              <a:gd name="T13" fmla="*/ 116 h 10657"/>
              <a:gd name="T14" fmla="*/ 5332 w 10665"/>
              <a:gd name="T15" fmla="*/ 0 h 10657"/>
              <a:gd name="T16" fmla="*/ 4223 w 10665"/>
              <a:gd name="T17" fmla="*/ 116 h 10657"/>
              <a:gd name="T18" fmla="*/ 4217 w 10665"/>
              <a:gd name="T19" fmla="*/ 110 h 10657"/>
              <a:gd name="T20" fmla="*/ 4207 w 10665"/>
              <a:gd name="T21" fmla="*/ 120 h 10657"/>
              <a:gd name="T22" fmla="*/ 0 w 10665"/>
              <a:gd name="T23" fmla="*/ 5332 h 10657"/>
              <a:gd name="T24" fmla="*/ 4207 w 10665"/>
              <a:gd name="T25" fmla="*/ 10545 h 10657"/>
              <a:gd name="T26" fmla="*/ 4223 w 10665"/>
              <a:gd name="T27" fmla="*/ 10548 h 10657"/>
              <a:gd name="T28" fmla="*/ 5039 w 10665"/>
              <a:gd name="T29" fmla="*/ 10657 h 10657"/>
              <a:gd name="T30" fmla="*/ 5625 w 10665"/>
              <a:gd name="T31" fmla="*/ 10657 h 10657"/>
              <a:gd name="T32" fmla="*/ 3343 w 10665"/>
              <a:gd name="T33" fmla="*/ 1163 h 10657"/>
              <a:gd name="T34" fmla="*/ 2066 w 10665"/>
              <a:gd name="T35" fmla="*/ 4976 h 10657"/>
              <a:gd name="T36" fmla="*/ 727 w 10665"/>
              <a:gd name="T37" fmla="*/ 4976 h 10657"/>
              <a:gd name="T38" fmla="*/ 3343 w 10665"/>
              <a:gd name="T39" fmla="*/ 1163 h 10657"/>
              <a:gd name="T40" fmla="*/ 727 w 10665"/>
              <a:gd name="T41" fmla="*/ 5688 h 10657"/>
              <a:gd name="T42" fmla="*/ 2066 w 10665"/>
              <a:gd name="T43" fmla="*/ 5688 h 10657"/>
              <a:gd name="T44" fmla="*/ 3343 w 10665"/>
              <a:gd name="T45" fmla="*/ 9502 h 10657"/>
              <a:gd name="T46" fmla="*/ 727 w 10665"/>
              <a:gd name="T47" fmla="*/ 5688 h 10657"/>
              <a:gd name="T48" fmla="*/ 4976 w 10665"/>
              <a:gd name="T49" fmla="*/ 9938 h 10657"/>
              <a:gd name="T50" fmla="*/ 4562 w 10665"/>
              <a:gd name="T51" fmla="*/ 9888 h 10657"/>
              <a:gd name="T52" fmla="*/ 2778 w 10665"/>
              <a:gd name="T53" fmla="*/ 5688 h 10657"/>
              <a:gd name="T54" fmla="*/ 4976 w 10665"/>
              <a:gd name="T55" fmla="*/ 5688 h 10657"/>
              <a:gd name="T56" fmla="*/ 4976 w 10665"/>
              <a:gd name="T57" fmla="*/ 9938 h 10657"/>
              <a:gd name="T58" fmla="*/ 4976 w 10665"/>
              <a:gd name="T59" fmla="*/ 9938 h 10657"/>
              <a:gd name="T60" fmla="*/ 4976 w 10665"/>
              <a:gd name="T61" fmla="*/ 4976 h 10657"/>
              <a:gd name="T62" fmla="*/ 2778 w 10665"/>
              <a:gd name="T63" fmla="*/ 4976 h 10657"/>
              <a:gd name="T64" fmla="*/ 4562 w 10665"/>
              <a:gd name="T65" fmla="*/ 777 h 10657"/>
              <a:gd name="T66" fmla="*/ 4976 w 10665"/>
              <a:gd name="T67" fmla="*/ 727 h 10657"/>
              <a:gd name="T68" fmla="*/ 4976 w 10665"/>
              <a:gd name="T69" fmla="*/ 4976 h 10657"/>
              <a:gd name="T70" fmla="*/ 9938 w 10665"/>
              <a:gd name="T71" fmla="*/ 4976 h 10657"/>
              <a:gd name="T72" fmla="*/ 8599 w 10665"/>
              <a:gd name="T73" fmla="*/ 4976 h 10657"/>
              <a:gd name="T74" fmla="*/ 7322 w 10665"/>
              <a:gd name="T75" fmla="*/ 1163 h 10657"/>
              <a:gd name="T76" fmla="*/ 9938 w 10665"/>
              <a:gd name="T77" fmla="*/ 4976 h 10657"/>
              <a:gd name="T78" fmla="*/ 5688 w 10665"/>
              <a:gd name="T79" fmla="*/ 727 h 10657"/>
              <a:gd name="T80" fmla="*/ 6102 w 10665"/>
              <a:gd name="T81" fmla="*/ 777 h 10657"/>
              <a:gd name="T82" fmla="*/ 7886 w 10665"/>
              <a:gd name="T83" fmla="*/ 4976 h 10657"/>
              <a:gd name="T84" fmla="*/ 5688 w 10665"/>
              <a:gd name="T85" fmla="*/ 4976 h 10657"/>
              <a:gd name="T86" fmla="*/ 5688 w 10665"/>
              <a:gd name="T87" fmla="*/ 727 h 10657"/>
              <a:gd name="T88" fmla="*/ 6102 w 10665"/>
              <a:gd name="T89" fmla="*/ 9888 h 10657"/>
              <a:gd name="T90" fmla="*/ 5688 w 10665"/>
              <a:gd name="T91" fmla="*/ 9938 h 10657"/>
              <a:gd name="T92" fmla="*/ 5688 w 10665"/>
              <a:gd name="T93" fmla="*/ 5688 h 10657"/>
              <a:gd name="T94" fmla="*/ 7886 w 10665"/>
              <a:gd name="T95" fmla="*/ 5688 h 10657"/>
              <a:gd name="T96" fmla="*/ 6102 w 10665"/>
              <a:gd name="T97" fmla="*/ 9888 h 10657"/>
              <a:gd name="T98" fmla="*/ 7322 w 10665"/>
              <a:gd name="T99" fmla="*/ 9502 h 10657"/>
              <a:gd name="T100" fmla="*/ 8599 w 10665"/>
              <a:gd name="T101" fmla="*/ 5688 h 10657"/>
              <a:gd name="T102" fmla="*/ 9938 w 10665"/>
              <a:gd name="T103" fmla="*/ 5688 h 10657"/>
              <a:gd name="T104" fmla="*/ 7322 w 10665"/>
              <a:gd name="T105" fmla="*/ 9502 h 10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665" h="10657">
                <a:moveTo>
                  <a:pt x="5625" y="10657"/>
                </a:moveTo>
                <a:cubicBezTo>
                  <a:pt x="5904" y="10641"/>
                  <a:pt x="6176" y="10605"/>
                  <a:pt x="6441" y="10548"/>
                </a:cubicBezTo>
                <a:cubicBezTo>
                  <a:pt x="6441" y="10548"/>
                  <a:pt x="6454" y="10548"/>
                  <a:pt x="6458" y="10545"/>
                </a:cubicBezTo>
                <a:cubicBezTo>
                  <a:pt x="8859" y="10027"/>
                  <a:pt x="10665" y="7887"/>
                  <a:pt x="10665" y="5332"/>
                </a:cubicBezTo>
                <a:cubicBezTo>
                  <a:pt x="10665" y="2778"/>
                  <a:pt x="8859" y="638"/>
                  <a:pt x="6458" y="120"/>
                </a:cubicBezTo>
                <a:cubicBezTo>
                  <a:pt x="6454" y="117"/>
                  <a:pt x="6451" y="113"/>
                  <a:pt x="6448" y="110"/>
                </a:cubicBezTo>
                <a:lnTo>
                  <a:pt x="6441" y="116"/>
                </a:lnTo>
                <a:cubicBezTo>
                  <a:pt x="6084" y="40"/>
                  <a:pt x="5713" y="0"/>
                  <a:pt x="5332" y="0"/>
                </a:cubicBezTo>
                <a:cubicBezTo>
                  <a:pt x="4952" y="0"/>
                  <a:pt x="4581" y="40"/>
                  <a:pt x="4223" y="116"/>
                </a:cubicBezTo>
                <a:lnTo>
                  <a:pt x="4217" y="110"/>
                </a:lnTo>
                <a:cubicBezTo>
                  <a:pt x="4214" y="113"/>
                  <a:pt x="4210" y="117"/>
                  <a:pt x="4207" y="120"/>
                </a:cubicBezTo>
                <a:cubicBezTo>
                  <a:pt x="1806" y="638"/>
                  <a:pt x="0" y="2778"/>
                  <a:pt x="0" y="5332"/>
                </a:cubicBezTo>
                <a:cubicBezTo>
                  <a:pt x="0" y="7887"/>
                  <a:pt x="1806" y="10027"/>
                  <a:pt x="4207" y="10545"/>
                </a:cubicBezTo>
                <a:cubicBezTo>
                  <a:pt x="4211" y="10548"/>
                  <a:pt x="4223" y="10548"/>
                  <a:pt x="4223" y="10548"/>
                </a:cubicBezTo>
                <a:cubicBezTo>
                  <a:pt x="4489" y="10605"/>
                  <a:pt x="4761" y="10641"/>
                  <a:pt x="5039" y="10657"/>
                </a:cubicBezTo>
                <a:lnTo>
                  <a:pt x="5625" y="10657"/>
                </a:lnTo>
                <a:close/>
                <a:moveTo>
                  <a:pt x="3343" y="1163"/>
                </a:moveTo>
                <a:cubicBezTo>
                  <a:pt x="2556" y="2313"/>
                  <a:pt x="2130" y="3637"/>
                  <a:pt x="2066" y="4976"/>
                </a:cubicBezTo>
                <a:lnTo>
                  <a:pt x="727" y="4976"/>
                </a:lnTo>
                <a:cubicBezTo>
                  <a:pt x="856" y="3293"/>
                  <a:pt x="1890" y="1859"/>
                  <a:pt x="3343" y="1163"/>
                </a:cubicBezTo>
                <a:close/>
                <a:moveTo>
                  <a:pt x="727" y="5688"/>
                </a:moveTo>
                <a:lnTo>
                  <a:pt x="2066" y="5688"/>
                </a:lnTo>
                <a:cubicBezTo>
                  <a:pt x="2130" y="7027"/>
                  <a:pt x="2556" y="8352"/>
                  <a:pt x="3343" y="9502"/>
                </a:cubicBezTo>
                <a:cubicBezTo>
                  <a:pt x="1890" y="8806"/>
                  <a:pt x="856" y="7372"/>
                  <a:pt x="727" y="5688"/>
                </a:cubicBezTo>
                <a:close/>
                <a:moveTo>
                  <a:pt x="4976" y="9938"/>
                </a:moveTo>
                <a:cubicBezTo>
                  <a:pt x="4837" y="9927"/>
                  <a:pt x="4698" y="9911"/>
                  <a:pt x="4562" y="9888"/>
                </a:cubicBezTo>
                <a:cubicBezTo>
                  <a:pt x="3453" y="8701"/>
                  <a:pt x="2859" y="7206"/>
                  <a:pt x="2778" y="5688"/>
                </a:cubicBezTo>
                <a:lnTo>
                  <a:pt x="4976" y="5688"/>
                </a:lnTo>
                <a:lnTo>
                  <a:pt x="4976" y="9938"/>
                </a:lnTo>
                <a:lnTo>
                  <a:pt x="4976" y="9938"/>
                </a:lnTo>
                <a:close/>
                <a:moveTo>
                  <a:pt x="4976" y="4976"/>
                </a:moveTo>
                <a:lnTo>
                  <a:pt x="2778" y="4976"/>
                </a:lnTo>
                <a:cubicBezTo>
                  <a:pt x="2859" y="3459"/>
                  <a:pt x="3453" y="1963"/>
                  <a:pt x="4562" y="777"/>
                </a:cubicBezTo>
                <a:cubicBezTo>
                  <a:pt x="4698" y="754"/>
                  <a:pt x="4837" y="738"/>
                  <a:pt x="4976" y="727"/>
                </a:cubicBezTo>
                <a:lnTo>
                  <a:pt x="4976" y="4976"/>
                </a:lnTo>
                <a:close/>
                <a:moveTo>
                  <a:pt x="9938" y="4976"/>
                </a:moveTo>
                <a:lnTo>
                  <a:pt x="8599" y="4976"/>
                </a:lnTo>
                <a:cubicBezTo>
                  <a:pt x="8535" y="3637"/>
                  <a:pt x="8109" y="2313"/>
                  <a:pt x="7322" y="1163"/>
                </a:cubicBezTo>
                <a:cubicBezTo>
                  <a:pt x="8775" y="1859"/>
                  <a:pt x="9809" y="3293"/>
                  <a:pt x="9938" y="4976"/>
                </a:cubicBezTo>
                <a:close/>
                <a:moveTo>
                  <a:pt x="5688" y="727"/>
                </a:moveTo>
                <a:cubicBezTo>
                  <a:pt x="5828" y="738"/>
                  <a:pt x="5966" y="754"/>
                  <a:pt x="6102" y="777"/>
                </a:cubicBezTo>
                <a:cubicBezTo>
                  <a:pt x="7211" y="1963"/>
                  <a:pt x="7806" y="3459"/>
                  <a:pt x="7886" y="4976"/>
                </a:cubicBezTo>
                <a:lnTo>
                  <a:pt x="5688" y="4976"/>
                </a:lnTo>
                <a:lnTo>
                  <a:pt x="5688" y="727"/>
                </a:lnTo>
                <a:close/>
                <a:moveTo>
                  <a:pt x="6102" y="9888"/>
                </a:moveTo>
                <a:cubicBezTo>
                  <a:pt x="5966" y="9911"/>
                  <a:pt x="5828" y="9927"/>
                  <a:pt x="5688" y="9938"/>
                </a:cubicBezTo>
                <a:lnTo>
                  <a:pt x="5688" y="5688"/>
                </a:lnTo>
                <a:lnTo>
                  <a:pt x="7886" y="5688"/>
                </a:lnTo>
                <a:cubicBezTo>
                  <a:pt x="7806" y="7206"/>
                  <a:pt x="7211" y="8701"/>
                  <a:pt x="6102" y="9888"/>
                </a:cubicBezTo>
                <a:close/>
                <a:moveTo>
                  <a:pt x="7322" y="9502"/>
                </a:moveTo>
                <a:cubicBezTo>
                  <a:pt x="8109" y="8352"/>
                  <a:pt x="8535" y="7027"/>
                  <a:pt x="8599" y="5688"/>
                </a:cubicBezTo>
                <a:lnTo>
                  <a:pt x="9938" y="5688"/>
                </a:lnTo>
                <a:cubicBezTo>
                  <a:pt x="9809" y="7372"/>
                  <a:pt x="8775" y="8806"/>
                  <a:pt x="7322" y="95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6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演讲</a:t>
            </a:r>
            <a:r>
              <a:rPr lang="en-US" altLang="zh-CN" sz="1350" dirty="0"/>
              <a:t>/</a:t>
            </a:r>
            <a:r>
              <a:rPr lang="zh-CN" altLang="en-US" sz="1350" dirty="0"/>
              <a:t>致辞</a:t>
            </a: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邀请战略合作伙伴企业相关领导作为演讲嘉宾出席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各项论坛，并在相关论坛上发表演讲；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CCS18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主持人在酒会上对战略合作伙伴致谢。</a:t>
            </a:r>
          </a:p>
        </p:txBody>
      </p:sp>
      <p:sp>
        <p:nvSpPr>
          <p:cNvPr id="7" name="会场展示…"/>
          <p:cNvSpPr txBox="1"/>
          <p:nvPr/>
        </p:nvSpPr>
        <p:spPr>
          <a:xfrm>
            <a:off x="529186" y="2473650"/>
            <a:ext cx="11133627" cy="49372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spc="150" dirty="0" err="1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会场展示</a:t>
            </a:r>
            <a:endParaRPr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大会重要部分现场宣传服务显著位置全方位展示战略合作伙伴企业。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</p:txBody>
      </p:sp>
      <p:sp>
        <p:nvSpPr>
          <p:cNvPr id="8" name="媒体宣传…"/>
          <p:cNvSpPr txBox="1"/>
          <p:nvPr/>
        </p:nvSpPr>
        <p:spPr>
          <a:xfrm>
            <a:off x="526612" y="3512625"/>
            <a:ext cx="11133627" cy="119545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在大会电子会刊中刊登战略合作伙伴企业广告，并将战略合作伙伴企业介绍收录于大会会刊中；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CCS18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大会官方网站上展示战略合作伙伴企业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Logo 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在“中国邮轮网”及自媒体、合作新媒体上对战略合作伙伴企业进行媒体宣传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;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大会主办方为战略合作伙伴企业组织现场媒体群访活动，时间不少于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10mins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。</a:t>
            </a:r>
          </a:p>
        </p:txBody>
      </p:sp>
      <p:sp>
        <p:nvSpPr>
          <p:cNvPr id="9" name="VIP现场服务…"/>
          <p:cNvSpPr txBox="1"/>
          <p:nvPr/>
        </p:nvSpPr>
        <p:spPr>
          <a:xfrm>
            <a:off x="588486" y="5129027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5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邀请</a:t>
            </a:r>
            <a:r>
              <a:rPr lang="en-US" altLang="zh-CN" sz="1250" dirty="0"/>
              <a:t>4</a:t>
            </a:r>
            <a:r>
              <a:rPr lang="zh-CN" altLang="en-US" sz="1250" dirty="0"/>
              <a:t>位代表免注册费参加</a:t>
            </a:r>
            <a:r>
              <a:rPr lang="en-US" altLang="zh-CN" sz="1250" dirty="0"/>
              <a:t>ccs18</a:t>
            </a:r>
            <a:r>
              <a:rPr lang="zh-CN" altLang="en-US" sz="1250" dirty="0"/>
              <a:t>系列活动。</a:t>
            </a:r>
            <a:endParaRPr sz="125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670" t="19423" r="20921" b="26168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575249" y="1687421"/>
            <a:ext cx="6950788" cy="2741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赞助合作一览表</a:t>
            </a:r>
            <a:endParaRPr kumimoji="1" lang="zh-CN" altLang="en-US" dirty="0"/>
          </a:p>
        </p:txBody>
      </p:sp>
      <p:cxnSp>
        <p:nvCxnSpPr>
          <p:cNvPr id="9" name="标题 1"/>
          <p:cNvCxnSpPr/>
          <p:nvPr/>
        </p:nvCxnSpPr>
        <p:spPr>
          <a:xfrm flipH="1">
            <a:off x="635075" y="3984788"/>
            <a:ext cx="6329251" cy="0"/>
          </a:xfrm>
          <a:prstGeom prst="line">
            <a:avLst/>
          </a:prstGeom>
          <a:noFill/>
          <a:ln w="6350" cap="sq">
            <a:solidFill>
              <a:schemeClr val="bg1"/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635075" y="292703"/>
            <a:ext cx="2549332" cy="3484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65" y="5943184"/>
            <a:ext cx="952583" cy="53344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graphicFrame>
        <p:nvGraphicFramePr>
          <p:cNvPr id="779" name="表格"/>
          <p:cNvGraphicFramePr/>
          <p:nvPr>
            <p:extLst>
              <p:ext uri="{D42A27DB-BD31-4B8C-83A1-F6EECF244321}">
                <p14:modId xmlns:p14="http://schemas.microsoft.com/office/powerpoint/2010/main" val="118506610"/>
              </p:ext>
            </p:extLst>
          </p:nvPr>
        </p:nvGraphicFramePr>
        <p:xfrm>
          <a:off x="605246" y="917305"/>
          <a:ext cx="10993721" cy="5101763"/>
        </p:xfrm>
        <a:graphic>
          <a:graphicData uri="http://schemas.openxmlformats.org/drawingml/2006/table">
            <a:tbl>
              <a:tblPr firstRow="1" firstCol="1" bandRow="1"/>
              <a:tblGrid>
                <a:gridCol w="114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2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4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21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1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185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5268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服务板块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服务内容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联合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主办方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钻石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铂金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全程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战略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内容描述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2095">
                <a:tc rowSpan="5"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大会接待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9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参会代表（位）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0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15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8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开幕式及论坛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；
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参加南沙之夜晚宴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；
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参与会期内各项特色活动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；
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酒会及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自助餐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；
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电子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会刊及会议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资料；</a:t>
                      </a:r>
                      <a:endParaRPr lang="en-US" altLang="zh-CN"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9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提供专车（辆）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会期内自由调度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9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提供酒店用房（间）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</a:t>
                      </a:r>
                      <a:endParaRPr sz="1000" dirty="0">
                        <a:solidFill>
                          <a:schemeClr val="tx1"/>
                        </a:solidFill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6</a:t>
                      </a:r>
                      <a:endParaRPr sz="1000" dirty="0">
                        <a:solidFill>
                          <a:schemeClr val="tx1"/>
                        </a:solidFill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endParaRPr sz="1000" dirty="0">
                        <a:solidFill>
                          <a:schemeClr val="tx1"/>
                        </a:solidFill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solidFill>
                          <a:schemeClr val="tx1"/>
                        </a:solidFill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入住-1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离店</a:t>
                      </a:r>
                      <a:endParaRPr sz="1000" dirty="0">
                        <a:solidFill>
                          <a:srgbClr val="FF0000"/>
                        </a:solidFill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9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提供酒店套房（间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入住-1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离店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9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提供接机牌（个）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440">
                <a:tc rowSpan="6"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贵宾致辞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/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演讲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/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发言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中央部委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市委领导接见洽谈（位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endParaRPr sz="1000" dirty="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endParaRPr sz="1000" dirty="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endParaRPr sz="1000" dirty="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政策与经济主论坛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致辞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endParaRPr sz="1000" dirty="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限总部高级领导（全球总裁或以上级别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主要论坛演讲机会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限高级领导（全球副总裁或以上级别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专业性论坛演讲机会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限亚太区领导（亚太区总裁或以上级别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分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论坛演讲机会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相关业务负责人（大中华区总经理或以上级别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4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政府与邮轮企业圆桌会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80" name="WechatIMG2148.png" descr="WechatIMG2148.png"/>
          <p:cNvPicPr>
            <a:picLocks noChangeAspect="1"/>
          </p:cNvPicPr>
          <p:nvPr/>
        </p:nvPicPr>
        <p:blipFill>
          <a:blip r:embed="rId3"/>
          <a:srcRect l="3121" r="3121"/>
          <a:stretch>
            <a:fillRect/>
          </a:stretch>
        </p:blipFill>
        <p:spPr>
          <a:xfrm>
            <a:off x="399701" y="295644"/>
            <a:ext cx="799987" cy="62166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25400" dir="16200000" rotWithShape="0">
              <a:srgbClr val="000000">
                <a:alpha val="19485"/>
              </a:srgbClr>
            </a:outerShdw>
          </a:effectLst>
        </p:spPr>
      </p:pic>
      <p:sp>
        <p:nvSpPr>
          <p:cNvPr id="781" name="赞助合作一览表"/>
          <p:cNvSpPr txBox="1"/>
          <p:nvPr/>
        </p:nvSpPr>
        <p:spPr>
          <a:xfrm>
            <a:off x="1329299" y="351827"/>
            <a:ext cx="2430152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lvl1pPr>
          </a:lstStyle>
          <a:p>
            <a:r>
              <a:rPr sz="2500" dirty="0" err="1"/>
              <a:t>赞助合作一览表</a:t>
            </a:r>
            <a:endParaRPr sz="2500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graphicFrame>
        <p:nvGraphicFramePr>
          <p:cNvPr id="783" name="表格"/>
          <p:cNvGraphicFramePr/>
          <p:nvPr/>
        </p:nvGraphicFramePr>
        <p:xfrm>
          <a:off x="436281" y="948361"/>
          <a:ext cx="10917522" cy="5722086"/>
        </p:xfrm>
        <a:graphic>
          <a:graphicData uri="http://schemas.openxmlformats.org/drawingml/2006/table">
            <a:tbl>
              <a:tblPr firstRow="1" firstCol="1" bandRow="1"/>
              <a:tblGrid>
                <a:gridCol w="1184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3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82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5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66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7034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服务板块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服务内容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联合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主办方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钻石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铂金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全程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战略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endParaRPr lang="en-US" altLang="zh-CN"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内容描述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0">
                <a:tc rowSpan="16"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大会部分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冠名茶歇活动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endParaRPr sz="100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大会期间1场冠名茶歇（主办方提供食物及饮品），
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提供专属展示位（不含设计、搭建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大会主视觉背景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开幕式展示合作伙伴等级及Logo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大幅画面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大幅画面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中幅画面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小幅画面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小幅画面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签到背板展示合作伙伴等级及Logo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大幅画面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大幅画面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中幅画面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小幅画面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小幅画面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胸卡展示合作伙伴等级及Logo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晚宴邀请函展示合作伙伴等级及Logo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大会资料袋展示合作伙伴等级及Logo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“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CCYIA中国邮轮发布厅”使用权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12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0min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60min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30min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主办方组织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驻场媒体参与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现场大型广告（个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solidFill>
                            <a:schemeClr val="tx1"/>
                          </a:solidFill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茶歇期间主屏视频播放</a:t>
                      </a:r>
                      <a:endParaRPr sz="1000" dirty="0">
                        <a:solidFill>
                          <a:schemeClr val="tx1"/>
                        </a:solidFill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按照合作级别依序播放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62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专属液晶屏幕广告（个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179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共享液晶屏幕广告（个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视频、画面由合作伙伴提供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，
视频总时长不超过90秒，画面不超过10幅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696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指示牌展示合作伙伴Logo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endParaRPr sz="1000" dirty="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179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电子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会刊广告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1P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按照合作伙伴级别排序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5961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电子</a:t>
                      </a: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会刊公司介绍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5961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>
                        <a:alpha val="803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会务指南广告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2P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1P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按照合作伙伴级别排序</a:t>
                      </a:r>
                    </a:p>
                    <a:p>
                      <a:pPr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784" name="WechatIMG2148.png" descr="WechatIMG2148.png"/>
          <p:cNvPicPr>
            <a:picLocks noChangeAspect="1"/>
          </p:cNvPicPr>
          <p:nvPr/>
        </p:nvPicPr>
        <p:blipFill>
          <a:blip r:embed="rId3"/>
          <a:srcRect l="3121" r="3121"/>
          <a:stretch>
            <a:fillRect/>
          </a:stretch>
        </p:blipFill>
        <p:spPr>
          <a:xfrm>
            <a:off x="399701" y="295644"/>
            <a:ext cx="799987" cy="62166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25400" dir="16200000" rotWithShape="0">
              <a:srgbClr val="000000">
                <a:alpha val="19485"/>
              </a:srgbClr>
            </a:outerShdw>
          </a:effectLst>
        </p:spPr>
      </p:pic>
      <p:sp>
        <p:nvSpPr>
          <p:cNvPr id="785" name="赞助合作一览表"/>
          <p:cNvSpPr txBox="1"/>
          <p:nvPr/>
        </p:nvSpPr>
        <p:spPr>
          <a:xfrm>
            <a:off x="1329299" y="351827"/>
            <a:ext cx="2430152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lvl1pPr>
          </a:lstStyle>
          <a:p>
            <a:r>
              <a:rPr sz="2500"/>
              <a:t>赞助合作一览表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graphicFrame>
        <p:nvGraphicFramePr>
          <p:cNvPr id="787" name="表格"/>
          <p:cNvGraphicFramePr/>
          <p:nvPr/>
        </p:nvGraphicFramePr>
        <p:xfrm>
          <a:off x="436281" y="1147762"/>
          <a:ext cx="10416559" cy="4423822"/>
        </p:xfrm>
        <a:graphic>
          <a:graphicData uri="http://schemas.openxmlformats.org/drawingml/2006/table">
            <a:tbl>
              <a:tblPr firstRow="1" firstCol="1" bandRow="1"/>
              <a:tblGrid>
                <a:gridCol w="1196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50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7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77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4366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58532"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服务板块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服务内容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联合</a:t>
                      </a:r>
                      <a:endParaRPr lang="en-US" altLang="zh-CN"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主办方</a:t>
                      </a:r>
                      <a:endParaRPr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钻石</a:t>
                      </a:r>
                      <a:r>
                        <a:rPr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r>
                        <a:rPr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铂金</a:t>
                      </a:r>
                      <a:r>
                        <a:rPr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r>
                        <a:rPr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
</a:t>
                      </a:r>
                      <a:r>
                        <a:rPr sz="1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全程</a:t>
                      </a:r>
                      <a:endParaRPr lang="en-US" altLang="zh-CN"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endParaRPr lang="en-US" altLang="zh-CN"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战略</a:t>
                      </a:r>
                      <a:endParaRPr lang="en-US" altLang="zh-CN"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合作</a:t>
                      </a:r>
                      <a:endParaRPr lang="en-US" altLang="zh-CN"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  <a:p>
                      <a:pPr marL="0" marR="0" indent="0" algn="ctr" defTabSz="9144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uFillTx/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伙伴</a:t>
                      </a:r>
                      <a:endParaRPr sz="1000" b="0" i="0" u="none" strike="noStrike" cap="none" spc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uFillTx/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内容描述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352">
                <a:tc rowSpan="4"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1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大会部分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489DD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合作伙伴宣传资料置入资料袋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限宣传册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限宣传册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限宣传单页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限宣传单页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35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489DD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开幕式贵宾区坐席，提供桌签（位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6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35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489DD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晚宴主桌就坐，提供桌签（位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35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  <a:solidFill>
                      <a:srgbClr val="489DD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刀旗（个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）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20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15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r>
                        <a:rPr lang="en-US" altLang="zh-CN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6</a:t>
                      </a:r>
                      <a:endParaRPr lang="zh-CN" altLang="en-US"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 sz="1800"/>
                      </a:pPr>
                      <a:endParaRPr lang="zh-CN" altLang="en-US"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352">
                <a:tc rowSpan="3"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媒体宣传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官网宣传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35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中国邮轮网宣传及自媒体</a:t>
                      </a:r>
                      <a:r>
                        <a:rPr lang="zh-CN" alt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、新媒体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35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现场媒体群访（分钟）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20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15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sym typeface="Helvetica Neue"/>
                        </a:defRPr>
                      </a:pPr>
                      <a:endParaRPr sz="1000" dirty="0"/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352">
                <a:tc rowSpan="2"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其他服务</a:t>
                      </a:r>
                      <a:endParaRPr sz="1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miter lim="400000"/>
                    </a:lnB>
                    <a:solidFill>
                      <a:srgbClr val="489DDB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CCS18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主持人晚宴致谢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47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 algn="ctr">
                      <a:solidFill>
                        <a:srgbClr val="5E5E5E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最大限度满足合作伙伴提出的其他会务要求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√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 cap="flat" cmpd="sng" algn="ctr">
                      <a:solidFill>
                        <a:srgbClr val="5E5E5E"/>
                      </a:solidFill>
                      <a:custDash>
                        <a:ds d="100000" sp="200000"/>
                      </a:custDash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788" name="WechatIMG2148.png" descr="WechatIMG2148.png"/>
          <p:cNvPicPr>
            <a:picLocks noChangeAspect="1"/>
          </p:cNvPicPr>
          <p:nvPr/>
        </p:nvPicPr>
        <p:blipFill>
          <a:blip r:embed="rId3"/>
          <a:srcRect l="3121" r="3121"/>
          <a:stretch>
            <a:fillRect/>
          </a:stretch>
        </p:blipFill>
        <p:spPr>
          <a:xfrm>
            <a:off x="399701" y="295644"/>
            <a:ext cx="799987" cy="62166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25400" dir="16200000" rotWithShape="0">
              <a:srgbClr val="000000">
                <a:alpha val="19485"/>
              </a:srgbClr>
            </a:outerShdw>
          </a:effectLst>
        </p:spPr>
      </p:pic>
      <p:sp>
        <p:nvSpPr>
          <p:cNvPr id="789" name="赞助合作一览表"/>
          <p:cNvSpPr txBox="1"/>
          <p:nvPr/>
        </p:nvSpPr>
        <p:spPr>
          <a:xfrm>
            <a:off x="1329299" y="351827"/>
            <a:ext cx="2430152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lvl1pPr>
          </a:lstStyle>
          <a:p>
            <a:r>
              <a:rPr sz="2500"/>
              <a:t>赞助合作一览表</a:t>
            </a:r>
          </a:p>
        </p:txBody>
      </p:sp>
      <p:sp>
        <p:nvSpPr>
          <p:cNvPr id="790" name="以上信息仅供参考，具体执行均以双方签订合作协议/合同内容为准。"/>
          <p:cNvSpPr txBox="1"/>
          <p:nvPr/>
        </p:nvSpPr>
        <p:spPr>
          <a:xfrm>
            <a:off x="332359" y="5760589"/>
            <a:ext cx="4424032" cy="19537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marL="431800" indent="-431800" algn="l">
              <a:lnSpc>
                <a:spcPct val="110000"/>
              </a:lnSpc>
              <a:spcBef>
                <a:spcPts val="1300"/>
              </a:spcBef>
              <a:buSzPct val="80000"/>
              <a:buBlip>
                <a:blip r:embed="rId4"/>
              </a:buBlip>
              <a:defRPr sz="1800" b="0" spc="108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sz="900" b="1" dirty="0" err="1"/>
              <a:t>以上信息仅供参考，具体执行均以双方签订合作协议</a:t>
            </a:r>
            <a:r>
              <a:rPr sz="900" b="1" dirty="0"/>
              <a:t>/</a:t>
            </a:r>
            <a:r>
              <a:rPr sz="900" b="1" dirty="0" err="1"/>
              <a:t>合同内容为准</a:t>
            </a:r>
            <a:r>
              <a:rPr sz="900" dirty="0"/>
              <a:t>。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sp>
        <p:nvSpPr>
          <p:cNvPr id="799" name="论坛/圆桌会冠名"/>
          <p:cNvSpPr txBox="1"/>
          <p:nvPr/>
        </p:nvSpPr>
        <p:spPr>
          <a:xfrm>
            <a:off x="1034960" y="560837"/>
            <a:ext cx="2572820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论坛</a:t>
            </a:r>
            <a:r>
              <a:rPr sz="2500" u="sng" dirty="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/</a:t>
            </a: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圆桌会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冠名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80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01" name="200,000 CNY"/>
          <p:cNvSpPr txBox="1"/>
          <p:nvPr/>
        </p:nvSpPr>
        <p:spPr>
          <a:xfrm>
            <a:off x="3889227" y="565036"/>
            <a:ext cx="2206773" cy="50084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</a:t>
            </a:r>
            <a:r>
              <a:rPr lang="zh-CN" altLang="en-US" sz="2500" dirty="0"/>
              <a:t> </a:t>
            </a:r>
            <a:r>
              <a:rPr lang="en-US" altLang="zh-CN" sz="2500" dirty="0"/>
              <a:t>15</a:t>
            </a:r>
            <a:r>
              <a:rPr lang="zh-CN" altLang="en-US" sz="2500" dirty="0"/>
              <a:t>万元</a:t>
            </a:r>
            <a:endParaRPr sz="2500" dirty="0"/>
          </a:p>
        </p:txBody>
      </p:sp>
      <p:sp>
        <p:nvSpPr>
          <p:cNvPr id="802" name="线条"/>
          <p:cNvSpPr/>
          <p:nvPr/>
        </p:nvSpPr>
        <p:spPr>
          <a:xfrm flipV="1">
            <a:off x="3672073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03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演讲</a:t>
            </a:r>
            <a:r>
              <a:rPr sz="1350" dirty="0"/>
              <a:t>/</a:t>
            </a:r>
            <a:r>
              <a:rPr sz="1350" dirty="0" err="1"/>
              <a:t>致辞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冠名企业主持该论坛，主持词中可包含5分钟以内的企业信息以供行业交流；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冠名企业1名演讲人在该论坛适当排位进行8-10分钟的演讲，演讲顺序由主办方安排。</a:t>
            </a:r>
          </a:p>
        </p:txBody>
      </p:sp>
      <p:sp>
        <p:nvSpPr>
          <p:cNvPr id="804" name="会场展示…"/>
          <p:cNvSpPr txBox="1"/>
          <p:nvPr/>
        </p:nvSpPr>
        <p:spPr>
          <a:xfrm>
            <a:off x="529187" y="2346762"/>
            <a:ext cx="11133627" cy="189564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主办方为冠名企业提供论坛会议场地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该论坛主视觉及串场过程中显著位置展示冠名企业Logo及信息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该论坛茶歇期间播放企业宣传视频以供行业交流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主办方为企业制作论坛引导牌，置于路径显著位置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主办方为冠名企业制作2个专属易拉宝展架，置该分论坛/</a:t>
            </a:r>
            <a:r>
              <a:rPr sz="1250" dirty="0" err="1"/>
              <a:t>圆桌会现场显著位置（画面设计由合作伙伴提供</a:t>
            </a:r>
            <a:r>
              <a:rPr sz="1250" dirty="0"/>
              <a:t>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电子会刊</a:t>
            </a:r>
            <a:r>
              <a:rPr sz="1250" dirty="0" err="1"/>
              <a:t>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</a:t>
            </a:r>
          </a:p>
        </p:txBody>
      </p:sp>
      <p:sp>
        <p:nvSpPr>
          <p:cNvPr id="805" name="媒体宣传…"/>
          <p:cNvSpPr txBox="1"/>
          <p:nvPr/>
        </p:nvSpPr>
        <p:spPr>
          <a:xfrm>
            <a:off x="529187" y="4610284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06" name="VIP现场服务…"/>
          <p:cNvSpPr txBox="1"/>
          <p:nvPr/>
        </p:nvSpPr>
        <p:spPr>
          <a:xfrm>
            <a:off x="529187" y="5349806"/>
            <a:ext cx="11133627" cy="9723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邀请5位代表免注册费参加</a:t>
            </a:r>
            <a:r>
              <a:rPr lang="en-US" sz="1250" dirty="0"/>
              <a:t>CCS18</a:t>
            </a:r>
            <a:r>
              <a:rPr sz="1250" dirty="0"/>
              <a:t>系列活动（含主持人、演讲人）；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其中3位代表于该论坛贵宾席就坐，提供桌签（合作伙伴指定人员）；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其中1位代表于开幕式贵宾席就坐，提供桌签（合作伙伴指定人员）。</a:t>
            </a:r>
          </a:p>
        </p:txBody>
      </p:sp>
      <p:pic>
        <p:nvPicPr>
          <p:cNvPr id="807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sp>
        <p:nvSpPr>
          <p:cNvPr id="809" name="颁奖晚宴冠名"/>
          <p:cNvSpPr txBox="1"/>
          <p:nvPr/>
        </p:nvSpPr>
        <p:spPr>
          <a:xfrm>
            <a:off x="1082407" y="583108"/>
            <a:ext cx="5148845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2500" u="sng" spc="150" dirty="0">
                <a:solidFill>
                  <a:srgbClr val="1C4597"/>
                </a:solidFill>
                <a:latin typeface="Lantinghei SC Heavy"/>
                <a:sym typeface="Lantinghei SC Heavy"/>
              </a:rPr>
              <a:t>国际邮轮用品展览会钻石合作伙伴</a:t>
            </a:r>
            <a:endParaRPr sz="2500" u="sng" spc="150" dirty="0">
              <a:solidFill>
                <a:srgbClr val="1C4597"/>
              </a:solidFill>
              <a:latin typeface="Lantinghei SC Heavy"/>
              <a:sym typeface="Lantinghei SC Heavy"/>
            </a:endParaRPr>
          </a:p>
        </p:txBody>
      </p:sp>
      <p:pic>
        <p:nvPicPr>
          <p:cNvPr id="81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11" name="200,000 CNY"/>
          <p:cNvSpPr txBox="1"/>
          <p:nvPr/>
        </p:nvSpPr>
        <p:spPr>
          <a:xfrm>
            <a:off x="6567236" y="591507"/>
            <a:ext cx="1812997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30</a:t>
            </a:r>
            <a:r>
              <a:rPr lang="zh-CN" altLang="en-US" sz="2500" dirty="0"/>
              <a:t>万元</a:t>
            </a:r>
          </a:p>
        </p:txBody>
      </p:sp>
      <p:sp>
        <p:nvSpPr>
          <p:cNvPr id="812" name="线条"/>
          <p:cNvSpPr/>
          <p:nvPr/>
        </p:nvSpPr>
        <p:spPr>
          <a:xfrm flipV="1">
            <a:off x="6350082" y="68122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13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演讲</a:t>
            </a:r>
            <a:r>
              <a:rPr sz="1350" dirty="0"/>
              <a:t>/</a:t>
            </a:r>
            <a:r>
              <a:rPr sz="1350" dirty="0" err="1"/>
              <a:t>致辞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邀请冠名企业领导于</a:t>
            </a:r>
            <a:r>
              <a:rPr lang="zh-CN" altLang="en-US" sz="1250" dirty="0"/>
              <a:t>答谢酒会</a:t>
            </a:r>
            <a:r>
              <a:rPr sz="1250" dirty="0"/>
              <a:t>期间上台致辞祝酒，时长不超过5分钟；</a:t>
            </a:r>
            <a:endParaRPr lang="en-US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ccs18</a:t>
            </a:r>
            <a:r>
              <a:rPr lang="zh-CN" altLang="en-US" sz="1250" dirty="0"/>
              <a:t>主持人在酒会上对钻石合作伙伴致谢。</a:t>
            </a:r>
            <a:endParaRPr sz="1250" dirty="0"/>
          </a:p>
        </p:txBody>
      </p:sp>
      <p:sp>
        <p:nvSpPr>
          <p:cNvPr id="814" name="会场展示…"/>
          <p:cNvSpPr txBox="1"/>
          <p:nvPr/>
        </p:nvSpPr>
        <p:spPr>
          <a:xfrm>
            <a:off x="529187" y="2178365"/>
            <a:ext cx="11133627" cy="2126480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展场</a:t>
            </a:r>
            <a:r>
              <a:rPr sz="1350" dirty="0" err="1"/>
              <a:t>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</a:t>
            </a:r>
            <a:r>
              <a:rPr lang="zh-CN" altLang="en-US" sz="1250" dirty="0"/>
              <a:t>钻石合作伙伴企业</a:t>
            </a:r>
            <a:r>
              <a:rPr sz="1250" dirty="0"/>
              <a:t>提供</a:t>
            </a:r>
            <a:r>
              <a:rPr lang="en-US" altLang="zh-CN" sz="1250" dirty="0"/>
              <a:t>6</a:t>
            </a:r>
            <a:r>
              <a:rPr lang="zh-CN" altLang="en-US" sz="1250" dirty="0"/>
              <a:t>个标展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</a:t>
            </a:r>
            <a:r>
              <a:rPr lang="zh-CN" altLang="en-US" sz="1250" dirty="0"/>
              <a:t>在展览会现场</a:t>
            </a:r>
            <a:r>
              <a:rPr sz="1250" dirty="0" err="1"/>
              <a:t>为冠名企业提供</a:t>
            </a:r>
            <a:r>
              <a:rPr lang="zh-CN" altLang="en-US" sz="1250" dirty="0"/>
              <a:t>宣发场地</a:t>
            </a:r>
            <a:r>
              <a:rPr lang="en-US" altLang="zh-CN" sz="1250" dirty="0"/>
              <a:t>1h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展场</a:t>
            </a:r>
            <a:r>
              <a:rPr sz="1250" dirty="0" err="1"/>
              <a:t>主视觉中显著位置展示冠名企业Logo及信息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主办方为企业制作</a:t>
            </a:r>
            <a:r>
              <a:rPr lang="zh-CN" altLang="en-US" sz="1250" dirty="0"/>
              <a:t>展场</a:t>
            </a:r>
            <a:r>
              <a:rPr sz="1250" dirty="0" err="1"/>
              <a:t>引导牌，置于路径显著位置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</a:t>
            </a:r>
            <a:r>
              <a:rPr sz="1250" dirty="0" err="1"/>
              <a:t>邀请</a:t>
            </a:r>
            <a:r>
              <a:rPr lang="zh-CN" altLang="en-US" sz="1250" dirty="0"/>
              <a:t>邮轮船供企业代表</a:t>
            </a:r>
            <a:r>
              <a:rPr sz="1250" dirty="0"/>
              <a:t>参</a:t>
            </a:r>
            <a:r>
              <a:rPr lang="zh-CN" altLang="en-US" sz="1250" dirty="0"/>
              <a:t>加展览会</a:t>
            </a:r>
            <a:r>
              <a:rPr sz="1250" dirty="0"/>
              <a:t>，人数不少于</a:t>
            </a:r>
            <a:r>
              <a:rPr lang="en-US" sz="1250" dirty="0"/>
              <a:t>3</a:t>
            </a:r>
            <a:r>
              <a:rPr sz="1250" dirty="0"/>
              <a:t>00人。</a:t>
            </a:r>
            <a:endParaRPr lang="en-US" sz="1250" dirty="0"/>
          </a:p>
          <a:p>
            <a:pPr marL="374650">
              <a:spcBef>
                <a:spcPts val="250"/>
              </a:spcBef>
              <a:buSzPct val="100000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endParaRPr sz="1250" dirty="0"/>
          </a:p>
        </p:txBody>
      </p:sp>
      <p:sp>
        <p:nvSpPr>
          <p:cNvPr id="815" name="媒体宣传…"/>
          <p:cNvSpPr txBox="1"/>
          <p:nvPr/>
        </p:nvSpPr>
        <p:spPr>
          <a:xfrm>
            <a:off x="529187" y="4304845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  <a:endParaRPr lang="en-US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大会主办方为钻石合作伙伴企业组织现场媒体群访活动，时间不少于</a:t>
            </a:r>
            <a:r>
              <a:rPr lang="en-US" altLang="zh-CN" sz="1250" dirty="0"/>
              <a:t>20mins</a:t>
            </a:r>
            <a:r>
              <a:rPr lang="zh-CN" altLang="en-US" sz="1250" dirty="0"/>
              <a:t>。</a:t>
            </a:r>
            <a:endParaRPr sz="1250" dirty="0"/>
          </a:p>
        </p:txBody>
      </p:sp>
      <p:sp>
        <p:nvSpPr>
          <p:cNvPr id="816" name="VIP现场服务…"/>
          <p:cNvSpPr txBox="1"/>
          <p:nvPr/>
        </p:nvSpPr>
        <p:spPr>
          <a:xfrm>
            <a:off x="529187" y="5207438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</a:t>
            </a:r>
            <a:r>
              <a:rPr lang="en-US" sz="1250" dirty="0"/>
              <a:t>10</a:t>
            </a:r>
            <a:r>
              <a:rPr sz="1250" dirty="0"/>
              <a:t>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2间会议酒店住房，供会期内使用。</a:t>
            </a:r>
          </a:p>
        </p:txBody>
      </p:sp>
      <p:pic>
        <p:nvPicPr>
          <p:cNvPr id="817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9FF3A-B247-2E20-E559-1C7B2D995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864B25F-1700-4A51-B170-0F48BD835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05296"/>
          </a:xfrm>
          <a:prstGeom prst="rect">
            <a:avLst/>
          </a:prstGeom>
        </p:spPr>
      </p:pic>
      <p:sp>
        <p:nvSpPr>
          <p:cNvPr id="809" name="颁奖晚宴冠名">
            <a:extLst>
              <a:ext uri="{FF2B5EF4-FFF2-40B4-BE49-F238E27FC236}">
                <a16:creationId xmlns:a16="http://schemas.microsoft.com/office/drawing/2014/main" id="{C03A5297-9416-7D8F-BF0B-FA617A3B5128}"/>
              </a:ext>
            </a:extLst>
          </p:cNvPr>
          <p:cNvSpPr txBox="1"/>
          <p:nvPr/>
        </p:nvSpPr>
        <p:spPr>
          <a:xfrm>
            <a:off x="1082407" y="583108"/>
            <a:ext cx="5148845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2500" u="sng" spc="150" dirty="0">
                <a:solidFill>
                  <a:srgbClr val="1C4597"/>
                </a:solidFill>
                <a:latin typeface="Lantinghei SC Heavy"/>
                <a:sym typeface="Lantinghei SC Heavy"/>
              </a:rPr>
              <a:t>国际邮轮用品展览会铂金合作伙伴</a:t>
            </a:r>
            <a:endParaRPr sz="2500" u="sng" spc="150" dirty="0">
              <a:solidFill>
                <a:srgbClr val="1C4597"/>
              </a:solidFill>
              <a:latin typeface="Lantinghei SC Heavy"/>
              <a:sym typeface="Lantinghei SC Heavy"/>
            </a:endParaRPr>
          </a:p>
        </p:txBody>
      </p:sp>
      <p:pic>
        <p:nvPicPr>
          <p:cNvPr id="810" name="图像" descr="图像">
            <a:extLst>
              <a:ext uri="{FF2B5EF4-FFF2-40B4-BE49-F238E27FC236}">
                <a16:creationId xmlns:a16="http://schemas.microsoft.com/office/drawing/2014/main" id="{D06E4272-7D8E-C555-034E-9C7DB0E0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11" name="200,000 CNY">
            <a:extLst>
              <a:ext uri="{FF2B5EF4-FFF2-40B4-BE49-F238E27FC236}">
                <a16:creationId xmlns:a16="http://schemas.microsoft.com/office/drawing/2014/main" id="{8D14D5C9-DD6A-99DD-0F44-1E35760747D0}"/>
              </a:ext>
            </a:extLst>
          </p:cNvPr>
          <p:cNvSpPr txBox="1"/>
          <p:nvPr/>
        </p:nvSpPr>
        <p:spPr>
          <a:xfrm>
            <a:off x="6567236" y="591507"/>
            <a:ext cx="1774525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15</a:t>
            </a:r>
            <a:r>
              <a:rPr lang="zh-CN" altLang="en-US" sz="2500" dirty="0"/>
              <a:t>万元</a:t>
            </a:r>
          </a:p>
        </p:txBody>
      </p:sp>
      <p:sp>
        <p:nvSpPr>
          <p:cNvPr id="812" name="线条">
            <a:extLst>
              <a:ext uri="{FF2B5EF4-FFF2-40B4-BE49-F238E27FC236}">
                <a16:creationId xmlns:a16="http://schemas.microsoft.com/office/drawing/2014/main" id="{710629B6-18E2-309F-0A17-E663370766BE}"/>
              </a:ext>
            </a:extLst>
          </p:cNvPr>
          <p:cNvSpPr/>
          <p:nvPr/>
        </p:nvSpPr>
        <p:spPr>
          <a:xfrm flipV="1">
            <a:off x="6350082" y="68122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13" name="演讲/致辞…">
            <a:extLst>
              <a:ext uri="{FF2B5EF4-FFF2-40B4-BE49-F238E27FC236}">
                <a16:creationId xmlns:a16="http://schemas.microsoft.com/office/drawing/2014/main" id="{672B9EE1-3E23-1DC4-CA3D-8662E2EF2BB6}"/>
              </a:ext>
            </a:extLst>
          </p:cNvPr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演讲</a:t>
            </a:r>
            <a:r>
              <a:rPr sz="1350" dirty="0"/>
              <a:t>/</a:t>
            </a:r>
            <a:r>
              <a:rPr sz="1350" dirty="0" err="1"/>
              <a:t>致辞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邀请冠名企业领导于</a:t>
            </a:r>
            <a:r>
              <a:rPr lang="zh-CN" altLang="en-US" sz="1250" dirty="0"/>
              <a:t>答谢酒会</a:t>
            </a:r>
            <a:r>
              <a:rPr sz="1250" dirty="0"/>
              <a:t>期间上台致辞祝酒，时长不超过5分钟；</a:t>
            </a:r>
            <a:endParaRPr lang="en-US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ccs18</a:t>
            </a:r>
            <a:r>
              <a:rPr lang="zh-CN" altLang="en-US" sz="1250" dirty="0"/>
              <a:t>主持人在酒会上对铂金合作伙伴致谢。</a:t>
            </a:r>
            <a:endParaRPr sz="1250" dirty="0"/>
          </a:p>
        </p:txBody>
      </p:sp>
      <p:sp>
        <p:nvSpPr>
          <p:cNvPr id="814" name="会场展示…">
            <a:extLst>
              <a:ext uri="{FF2B5EF4-FFF2-40B4-BE49-F238E27FC236}">
                <a16:creationId xmlns:a16="http://schemas.microsoft.com/office/drawing/2014/main" id="{87715D9B-8BB2-3782-3534-DD47A758B287}"/>
              </a:ext>
            </a:extLst>
          </p:cNvPr>
          <p:cNvSpPr txBox="1"/>
          <p:nvPr/>
        </p:nvSpPr>
        <p:spPr>
          <a:xfrm>
            <a:off x="529186" y="2293242"/>
            <a:ext cx="11133627" cy="189564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展场</a:t>
            </a:r>
            <a:r>
              <a:rPr sz="1350" dirty="0" err="1"/>
              <a:t>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</a:t>
            </a:r>
            <a:r>
              <a:rPr lang="zh-CN" altLang="en-US" sz="1250" dirty="0"/>
              <a:t>铂金合作伙伴</a:t>
            </a:r>
            <a:r>
              <a:rPr sz="1250" dirty="0"/>
              <a:t>企业提供</a:t>
            </a:r>
            <a:r>
              <a:rPr lang="en-US" altLang="zh-CN" sz="1250" dirty="0"/>
              <a:t>4</a:t>
            </a:r>
            <a:r>
              <a:rPr lang="zh-CN" altLang="en-US" sz="1250" dirty="0"/>
              <a:t>个标展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</a:t>
            </a:r>
            <a:r>
              <a:rPr lang="zh-CN" altLang="en-US" sz="1250" dirty="0"/>
              <a:t>在展览会现场</a:t>
            </a:r>
            <a:r>
              <a:rPr sz="1250" dirty="0" err="1"/>
              <a:t>为冠名企业提供</a:t>
            </a:r>
            <a:r>
              <a:rPr lang="zh-CN" altLang="en-US" sz="1250" dirty="0"/>
              <a:t>宣发场地</a:t>
            </a:r>
            <a:r>
              <a:rPr lang="en-US" altLang="zh-CN" sz="1250" dirty="0"/>
              <a:t>0.5h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展场</a:t>
            </a:r>
            <a:r>
              <a:rPr sz="1250" dirty="0" err="1"/>
              <a:t>主视觉中显著位置展示冠名企业Logo及信息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</a:t>
            </a:r>
            <a:r>
              <a:rPr sz="1250" dirty="0" err="1"/>
              <a:t>邀请</a:t>
            </a:r>
            <a:r>
              <a:rPr lang="zh-CN" altLang="en-US" sz="1250" dirty="0"/>
              <a:t>邮轮船供企业代表</a:t>
            </a:r>
            <a:r>
              <a:rPr sz="1250" dirty="0"/>
              <a:t>参</a:t>
            </a:r>
            <a:r>
              <a:rPr lang="zh-CN" altLang="en-US" sz="1250" dirty="0"/>
              <a:t>加展览会</a:t>
            </a:r>
            <a:r>
              <a:rPr sz="1250" dirty="0"/>
              <a:t>，人数不少于</a:t>
            </a:r>
            <a:r>
              <a:rPr lang="en-US" sz="1250" dirty="0"/>
              <a:t>3</a:t>
            </a:r>
            <a:r>
              <a:rPr sz="1250" dirty="0"/>
              <a:t>00人。</a:t>
            </a:r>
            <a:endParaRPr lang="en-US" sz="1250" dirty="0"/>
          </a:p>
          <a:p>
            <a:pPr marL="374650">
              <a:spcBef>
                <a:spcPts val="250"/>
              </a:spcBef>
              <a:buSzPct val="100000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endParaRPr sz="1250" dirty="0"/>
          </a:p>
        </p:txBody>
      </p:sp>
      <p:sp>
        <p:nvSpPr>
          <p:cNvPr id="815" name="媒体宣传…">
            <a:extLst>
              <a:ext uri="{FF2B5EF4-FFF2-40B4-BE49-F238E27FC236}">
                <a16:creationId xmlns:a16="http://schemas.microsoft.com/office/drawing/2014/main" id="{1705B6AE-EB06-558C-5FF0-4649E42CEE4E}"/>
              </a:ext>
            </a:extLst>
          </p:cNvPr>
          <p:cNvSpPr txBox="1"/>
          <p:nvPr/>
        </p:nvSpPr>
        <p:spPr>
          <a:xfrm>
            <a:off x="529187" y="4304845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  <a:endParaRPr lang="en-US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大会主办方为铂金合作伙伴企业组织现场媒体群访活动，时间不少于</a:t>
            </a:r>
            <a:r>
              <a:rPr lang="en-US" altLang="zh-CN" sz="1250" dirty="0"/>
              <a:t>15mins</a:t>
            </a:r>
            <a:r>
              <a:rPr lang="zh-CN" altLang="en-US" sz="1250" dirty="0"/>
              <a:t>。</a:t>
            </a:r>
            <a:endParaRPr sz="1250" dirty="0"/>
          </a:p>
        </p:txBody>
      </p:sp>
      <p:sp>
        <p:nvSpPr>
          <p:cNvPr id="816" name="VIP现场服务…">
            <a:extLst>
              <a:ext uri="{FF2B5EF4-FFF2-40B4-BE49-F238E27FC236}">
                <a16:creationId xmlns:a16="http://schemas.microsoft.com/office/drawing/2014/main" id="{B630A4F4-16E6-6FD6-91EB-8FAEB3C15A22}"/>
              </a:ext>
            </a:extLst>
          </p:cNvPr>
          <p:cNvSpPr txBox="1"/>
          <p:nvPr/>
        </p:nvSpPr>
        <p:spPr>
          <a:xfrm>
            <a:off x="529187" y="5207438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</a:t>
            </a:r>
            <a:r>
              <a:rPr lang="en-US" sz="1250" dirty="0"/>
              <a:t>6</a:t>
            </a:r>
            <a:r>
              <a:rPr sz="1250" dirty="0"/>
              <a:t>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sz="1250" dirty="0"/>
              <a:t>1</a:t>
            </a:r>
            <a:r>
              <a:rPr sz="1250" dirty="0"/>
              <a:t>间会议酒店住房，供会期内使用。</a:t>
            </a:r>
          </a:p>
        </p:txBody>
      </p:sp>
      <p:pic>
        <p:nvPicPr>
          <p:cNvPr id="817" name="ccyialogo1080.png" descr="ccyialogo1080.png">
            <a:extLst>
              <a:ext uri="{FF2B5EF4-FFF2-40B4-BE49-F238E27FC236}">
                <a16:creationId xmlns:a16="http://schemas.microsoft.com/office/drawing/2014/main" id="{BEE222BC-EFBC-A3F1-F307-AF3313F9A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91083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sp>
        <p:nvSpPr>
          <p:cNvPr id="809" name="颁奖晚宴冠名"/>
          <p:cNvSpPr txBox="1"/>
          <p:nvPr/>
        </p:nvSpPr>
        <p:spPr>
          <a:xfrm>
            <a:off x="1034960" y="560837"/>
            <a:ext cx="2090316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2500" u="sng" dirty="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答谢酒会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冠名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81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11" name="200,000 CNY"/>
          <p:cNvSpPr txBox="1"/>
          <p:nvPr/>
        </p:nvSpPr>
        <p:spPr>
          <a:xfrm>
            <a:off x="3442296" y="565037"/>
            <a:ext cx="1812997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20</a:t>
            </a:r>
            <a:r>
              <a:rPr lang="zh-CN" altLang="en-US" sz="2500" dirty="0"/>
              <a:t>万元</a:t>
            </a:r>
          </a:p>
        </p:txBody>
      </p:sp>
      <p:sp>
        <p:nvSpPr>
          <p:cNvPr id="812" name="线条"/>
          <p:cNvSpPr/>
          <p:nvPr/>
        </p:nvSpPr>
        <p:spPr>
          <a:xfrm flipV="1">
            <a:off x="3225142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13" name="演讲/致辞…"/>
          <p:cNvSpPr txBox="1"/>
          <p:nvPr/>
        </p:nvSpPr>
        <p:spPr>
          <a:xfrm>
            <a:off x="529186" y="1385570"/>
            <a:ext cx="11133628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演讲</a:t>
            </a:r>
            <a:r>
              <a:rPr sz="1350" dirty="0"/>
              <a:t>/</a:t>
            </a:r>
            <a:r>
              <a:rPr sz="1350" dirty="0" err="1"/>
              <a:t>致辞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邀请冠名企业领导于</a:t>
            </a:r>
            <a:r>
              <a:rPr lang="zh-CN" altLang="en-US" sz="1250" dirty="0"/>
              <a:t>答谢酒会</a:t>
            </a:r>
            <a:r>
              <a:rPr sz="1250" dirty="0"/>
              <a:t>期间上台致辞祝酒，时长不超过5分钟；</a:t>
            </a:r>
          </a:p>
        </p:txBody>
      </p:sp>
      <p:sp>
        <p:nvSpPr>
          <p:cNvPr id="814" name="会场展示…"/>
          <p:cNvSpPr txBox="1"/>
          <p:nvPr/>
        </p:nvSpPr>
        <p:spPr>
          <a:xfrm>
            <a:off x="529187" y="2073316"/>
            <a:ext cx="11133627" cy="235731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主办方为冠名企业提供</a:t>
            </a:r>
            <a:r>
              <a:rPr lang="zh-CN" altLang="en-US" sz="1250" dirty="0"/>
              <a:t>答谢酒会</a:t>
            </a:r>
            <a:r>
              <a:rPr sz="1250" dirty="0" err="1"/>
              <a:t>宴会厅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主办方为冠名企业提供20人用餐（含菜品、酒水及饮品）；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该</a:t>
            </a:r>
            <a:r>
              <a:rPr lang="zh-CN" altLang="en-US" sz="1250" dirty="0"/>
              <a:t>答谢酒会</a:t>
            </a:r>
            <a:r>
              <a:rPr sz="1250" dirty="0" err="1"/>
              <a:t>主视觉中显著位置展示冠名企业Logo及信息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该</a:t>
            </a:r>
            <a:r>
              <a:rPr lang="zh-CN" altLang="en-US" sz="1250" dirty="0"/>
              <a:t>答谢酒会</a:t>
            </a:r>
            <a:r>
              <a:rPr sz="1250" dirty="0" err="1"/>
              <a:t>开始前播放企业宣传视频以供行业交流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主办方为企业制作</a:t>
            </a:r>
            <a:r>
              <a:rPr lang="zh-CN" altLang="en-US" sz="1250" dirty="0"/>
              <a:t>答谢酒会</a:t>
            </a:r>
            <a:r>
              <a:rPr sz="1250" dirty="0" err="1"/>
              <a:t>引导牌，置于路径显著位置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主办方为冠名企业制作2个专属易拉宝展架，置于该</a:t>
            </a:r>
            <a:r>
              <a:rPr lang="zh-CN" altLang="en-US" sz="1250" dirty="0"/>
              <a:t>酒会</a:t>
            </a:r>
            <a:r>
              <a:rPr sz="1250" dirty="0" err="1"/>
              <a:t>现场显著位置（画面设计由冠名企业提供</a:t>
            </a:r>
            <a:r>
              <a:rPr sz="1250" dirty="0"/>
              <a:t>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邀请</a:t>
            </a:r>
            <a:r>
              <a:rPr lang="zh-CN" altLang="en-US" sz="1250" dirty="0"/>
              <a:t>与会嘉宾</a:t>
            </a:r>
            <a:r>
              <a:rPr sz="1250" dirty="0" err="1"/>
              <a:t>参加该</a:t>
            </a:r>
            <a:r>
              <a:rPr lang="zh-CN" altLang="en-US" sz="1250" dirty="0"/>
              <a:t>答谢酒会</a:t>
            </a:r>
            <a:r>
              <a:rPr sz="1250" dirty="0"/>
              <a:t>，人数不少于400人。</a:t>
            </a:r>
          </a:p>
        </p:txBody>
      </p:sp>
      <p:sp>
        <p:nvSpPr>
          <p:cNvPr id="815" name="媒体宣传…"/>
          <p:cNvSpPr txBox="1"/>
          <p:nvPr/>
        </p:nvSpPr>
        <p:spPr>
          <a:xfrm>
            <a:off x="529187" y="4787900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16" name="VIP现场服务…"/>
          <p:cNvSpPr txBox="1"/>
          <p:nvPr/>
        </p:nvSpPr>
        <p:spPr>
          <a:xfrm>
            <a:off x="529187" y="5470484"/>
            <a:ext cx="11133627" cy="9723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8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邀请5位代表免注册费参加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其中3位代表于该</a:t>
            </a:r>
            <a:r>
              <a:rPr lang="zh-CN" altLang="en-US" sz="1250" dirty="0"/>
              <a:t>酒会</a:t>
            </a:r>
            <a:r>
              <a:rPr sz="1250" dirty="0" err="1"/>
              <a:t>贵宾席就坐，提供桌签（合作伙伴指定人员</a:t>
            </a:r>
            <a:r>
              <a:rPr sz="1250" dirty="0"/>
              <a:t>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2间会议酒店住房，供会期内使用。</a:t>
            </a:r>
          </a:p>
        </p:txBody>
      </p:sp>
      <p:pic>
        <p:nvPicPr>
          <p:cNvPr id="817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                      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>
            <a:off x="5058774" y="-5058774"/>
            <a:ext cx="2074454" cy="12192002"/>
          </a:xfrm>
          <a:prstGeom prst="round1Rect">
            <a:avLst>
              <a:gd name="adj" fmla="val 34982"/>
            </a:avLst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46556" y="849727"/>
            <a:ext cx="2031325" cy="110799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66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3122133" y="874126"/>
            <a:ext cx="9069867" cy="12003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7200" dirty="0">
                <a:ln w="12700">
                  <a:noFill/>
                </a:ln>
                <a:solidFill>
                  <a:schemeClr val="bg1"/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Contents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593647" y="1627575"/>
            <a:ext cx="925253" cy="127810"/>
            <a:chOff x="10593647" y="1627575"/>
            <a:chExt cx="925253" cy="127810"/>
          </a:xfrm>
        </p:grpSpPr>
        <p:sp>
          <p:nvSpPr>
            <p:cNvPr id="8" name="标题 1"/>
            <p:cNvSpPr txBox="1"/>
            <p:nvPr/>
          </p:nvSpPr>
          <p:spPr>
            <a:xfrm>
              <a:off x="10593647" y="1627575"/>
              <a:ext cx="127810" cy="1278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10859461" y="1627575"/>
              <a:ext cx="127810" cy="1278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>
              <a:off x="11125275" y="1627575"/>
              <a:ext cx="127810" cy="127810"/>
            </a:xfrm>
            <a:prstGeom prst="ellipse">
              <a:avLst/>
            </a:prstGeom>
            <a:solidFill>
              <a:schemeClr val="bg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11391090" y="1627575"/>
              <a:ext cx="127810" cy="12781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2" name="标题 1"/>
          <p:cNvSpPr txBox="1"/>
          <p:nvPr>
            <p:custDataLst>
              <p:tags r:id="rId1"/>
            </p:custDataLst>
          </p:nvPr>
        </p:nvSpPr>
        <p:spPr>
          <a:xfrm>
            <a:off x="967646" y="2641202"/>
            <a:ext cx="4761761" cy="1447191"/>
          </a:xfrm>
          <a:prstGeom prst="roundRect">
            <a:avLst>
              <a:gd name="adj" fmla="val 3748"/>
            </a:avLst>
          </a:prstGeom>
          <a:solidFill>
            <a:srgbClr val="FFFFFF">
              <a:alpha val="100000"/>
            </a:srgbClr>
          </a:solidFill>
          <a:ln w="12700" cap="sq">
            <a:solidFill>
              <a:schemeClr val="bg1">
                <a:lumMod val="6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2"/>
            </p:custDataLst>
          </p:nvPr>
        </p:nvSpPr>
        <p:spPr>
          <a:xfrm>
            <a:off x="980345" y="2955034"/>
            <a:ext cx="4749061" cy="109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注册费用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3"/>
            </p:custDataLst>
          </p:nvPr>
        </p:nvSpPr>
        <p:spPr>
          <a:xfrm>
            <a:off x="2985857" y="2274052"/>
            <a:ext cx="725339" cy="725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4"/>
            </p:custDataLst>
          </p:nvPr>
        </p:nvSpPr>
        <p:spPr>
          <a:xfrm>
            <a:off x="3082710" y="2370905"/>
            <a:ext cx="531632" cy="53163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5"/>
            </p:custDataLst>
          </p:nvPr>
        </p:nvSpPr>
        <p:spPr>
          <a:xfrm>
            <a:off x="2959338" y="2344656"/>
            <a:ext cx="778377" cy="584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>
            <p:custDataLst>
              <p:tags r:id="rId6"/>
            </p:custDataLst>
          </p:nvPr>
        </p:nvSpPr>
        <p:spPr>
          <a:xfrm>
            <a:off x="6449893" y="2641202"/>
            <a:ext cx="4761761" cy="1447191"/>
          </a:xfrm>
          <a:prstGeom prst="roundRect">
            <a:avLst>
              <a:gd name="adj" fmla="val 3748"/>
            </a:avLst>
          </a:prstGeom>
          <a:solidFill>
            <a:srgbClr val="FFFFFF">
              <a:alpha val="100000"/>
            </a:srgbClr>
          </a:solidFill>
          <a:ln w="12700" cap="sq">
            <a:solidFill>
              <a:schemeClr val="bg1">
                <a:lumMod val="6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>
            <p:custDataLst>
              <p:tags r:id="rId7"/>
            </p:custDataLst>
          </p:nvPr>
        </p:nvSpPr>
        <p:spPr>
          <a:xfrm>
            <a:off x="6462592" y="2955034"/>
            <a:ext cx="4749061" cy="109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赞助合作</a:t>
            </a:r>
            <a:endParaRPr kumimoji="1" lang="zh-CN" altLang="en-US"/>
          </a:p>
        </p:txBody>
      </p:sp>
      <p:sp>
        <p:nvSpPr>
          <p:cNvPr id="19" name="标题 1"/>
          <p:cNvSpPr txBox="1"/>
          <p:nvPr>
            <p:custDataLst>
              <p:tags r:id="rId8"/>
            </p:custDataLst>
          </p:nvPr>
        </p:nvSpPr>
        <p:spPr>
          <a:xfrm>
            <a:off x="8468104" y="2274052"/>
            <a:ext cx="725339" cy="7253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9"/>
            </p:custDataLst>
          </p:nvPr>
        </p:nvSpPr>
        <p:spPr>
          <a:xfrm>
            <a:off x="8564957" y="2370905"/>
            <a:ext cx="531632" cy="53163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10"/>
            </p:custDataLst>
          </p:nvPr>
        </p:nvSpPr>
        <p:spPr>
          <a:xfrm>
            <a:off x="8441585" y="2344656"/>
            <a:ext cx="778377" cy="584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2" name="标题 1"/>
          <p:cNvSpPr txBox="1"/>
          <p:nvPr>
            <p:custDataLst>
              <p:tags r:id="rId11"/>
            </p:custDataLst>
          </p:nvPr>
        </p:nvSpPr>
        <p:spPr>
          <a:xfrm>
            <a:off x="6480859" y="4754909"/>
            <a:ext cx="4761761" cy="1447191"/>
          </a:xfrm>
          <a:prstGeom prst="roundRect">
            <a:avLst>
              <a:gd name="adj" fmla="val 3748"/>
            </a:avLst>
          </a:prstGeom>
          <a:solidFill>
            <a:srgbClr val="FFFFFF">
              <a:alpha val="100000"/>
            </a:srgbClr>
          </a:solidFill>
          <a:ln w="12700" cap="sq">
            <a:solidFill>
              <a:schemeClr val="bg1">
                <a:lumMod val="6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>
            <p:custDataLst>
              <p:tags r:id="rId12"/>
            </p:custDataLst>
          </p:nvPr>
        </p:nvSpPr>
        <p:spPr>
          <a:xfrm>
            <a:off x="6493558" y="5068741"/>
            <a:ext cx="4749061" cy="109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其他服务</a:t>
            </a: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13"/>
            </p:custDataLst>
          </p:nvPr>
        </p:nvSpPr>
        <p:spPr>
          <a:xfrm>
            <a:off x="8499070" y="4387759"/>
            <a:ext cx="725339" cy="7253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>
            <p:custDataLst>
              <p:tags r:id="rId14"/>
            </p:custDataLst>
          </p:nvPr>
        </p:nvSpPr>
        <p:spPr>
          <a:xfrm>
            <a:off x="8595923" y="4484612"/>
            <a:ext cx="531632" cy="531631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>
            <p:custDataLst>
              <p:tags r:id="rId15"/>
            </p:custDataLst>
          </p:nvPr>
        </p:nvSpPr>
        <p:spPr>
          <a:xfrm>
            <a:off x="8472551" y="4458363"/>
            <a:ext cx="778377" cy="584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16"/>
            </p:custDataLst>
          </p:nvPr>
        </p:nvSpPr>
        <p:spPr>
          <a:xfrm>
            <a:off x="949380" y="4754909"/>
            <a:ext cx="4761761" cy="1447191"/>
          </a:xfrm>
          <a:prstGeom prst="roundRect">
            <a:avLst>
              <a:gd name="adj" fmla="val 3748"/>
            </a:avLst>
          </a:prstGeom>
          <a:solidFill>
            <a:srgbClr val="FFFFFF">
              <a:alpha val="100000"/>
            </a:srgbClr>
          </a:solidFill>
          <a:ln w="12700" cap="sq">
            <a:solidFill>
              <a:schemeClr val="bg1">
                <a:lumMod val="6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>
            <p:custDataLst>
              <p:tags r:id="rId17"/>
            </p:custDataLst>
          </p:nvPr>
        </p:nvSpPr>
        <p:spPr>
          <a:xfrm>
            <a:off x="962079" y="5068741"/>
            <a:ext cx="4749061" cy="10993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赞助合作一览表</a:t>
            </a:r>
            <a:endParaRPr kumimoji="1" lang="zh-CN" altLang="en-US" dirty="0"/>
          </a:p>
        </p:txBody>
      </p:sp>
      <p:sp>
        <p:nvSpPr>
          <p:cNvPr id="29" name="标题 1"/>
          <p:cNvSpPr txBox="1"/>
          <p:nvPr>
            <p:custDataLst>
              <p:tags r:id="rId18"/>
            </p:custDataLst>
          </p:nvPr>
        </p:nvSpPr>
        <p:spPr>
          <a:xfrm>
            <a:off x="2967591" y="4387759"/>
            <a:ext cx="725339" cy="7253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>
            <p:custDataLst>
              <p:tags r:id="rId19"/>
            </p:custDataLst>
          </p:nvPr>
        </p:nvSpPr>
        <p:spPr>
          <a:xfrm>
            <a:off x="3064444" y="4484612"/>
            <a:ext cx="531632" cy="531631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>
            <p:custDataLst>
              <p:tags r:id="rId20"/>
            </p:custDataLst>
          </p:nvPr>
        </p:nvSpPr>
        <p:spPr>
          <a:xfrm>
            <a:off x="2941072" y="4458363"/>
            <a:ext cx="778377" cy="584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sp>
        <p:nvSpPr>
          <p:cNvPr id="819" name="专场酒会冠名"/>
          <p:cNvSpPr txBox="1"/>
          <p:nvPr/>
        </p:nvSpPr>
        <p:spPr>
          <a:xfrm>
            <a:off x="1034960" y="560837"/>
            <a:ext cx="3449662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专场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酒会冠名</a:t>
            </a:r>
            <a:r>
              <a:rPr lang="zh-CN" altLang="en-US" sz="2500" dirty="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（定制）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82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21" name="150,000 CNY"/>
          <p:cNvSpPr txBox="1"/>
          <p:nvPr/>
        </p:nvSpPr>
        <p:spPr>
          <a:xfrm>
            <a:off x="4671021" y="565036"/>
            <a:ext cx="1774525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10</a:t>
            </a:r>
            <a:r>
              <a:rPr lang="zh-CN" altLang="en-US" sz="2500" dirty="0"/>
              <a:t>万元</a:t>
            </a:r>
          </a:p>
        </p:txBody>
      </p:sp>
      <p:sp>
        <p:nvSpPr>
          <p:cNvPr id="822" name="线条"/>
          <p:cNvSpPr/>
          <p:nvPr/>
        </p:nvSpPr>
        <p:spPr>
          <a:xfrm flipV="1">
            <a:off x="4391468" y="67774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23" name="演讲/致辞…"/>
          <p:cNvSpPr txBox="1"/>
          <p:nvPr/>
        </p:nvSpPr>
        <p:spPr>
          <a:xfrm>
            <a:off x="529186" y="1385570"/>
            <a:ext cx="11133628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演讲</a:t>
            </a:r>
            <a:r>
              <a:rPr sz="1350" dirty="0"/>
              <a:t>/</a:t>
            </a:r>
            <a:r>
              <a:rPr sz="1350" dirty="0" err="1"/>
              <a:t>致辞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邀请冠名企业领导于酒会期间上台致辞祝酒，时长不超过5分钟。</a:t>
            </a:r>
          </a:p>
        </p:txBody>
      </p:sp>
      <p:sp>
        <p:nvSpPr>
          <p:cNvPr id="824" name="会场展示…"/>
          <p:cNvSpPr txBox="1"/>
          <p:nvPr/>
        </p:nvSpPr>
        <p:spPr>
          <a:xfrm>
            <a:off x="529187" y="2073712"/>
            <a:ext cx="11133627" cy="235731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主办方为冠名企业提供酒会宴会厅，并提供现场表演及相应的现场服务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主办方提供现场冷餐、酒水及饮品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该酒会主视觉中显著位置展示冠名企业Logo及信息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该酒会开始前播放企业宣传视频以供行业交流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主办方为企业制作酒会引导牌，置于路径显著位置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主办方为冠名企业制作2个专属易拉宝展架，置于该酒会现场显著位置（画面设计由冠名企业提供）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邀请</a:t>
            </a:r>
            <a:r>
              <a:rPr lang="zh-CN" altLang="en-US" sz="1250" dirty="0"/>
              <a:t>与会嘉宾</a:t>
            </a:r>
            <a:r>
              <a:rPr sz="1250" dirty="0"/>
              <a:t>参加该酒会，人数不少于100人。</a:t>
            </a:r>
          </a:p>
        </p:txBody>
      </p:sp>
      <p:sp>
        <p:nvSpPr>
          <p:cNvPr id="825" name="媒体宣传…"/>
          <p:cNvSpPr txBox="1"/>
          <p:nvPr/>
        </p:nvSpPr>
        <p:spPr>
          <a:xfrm>
            <a:off x="529187" y="4786630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26" name="VIP现场服务…"/>
          <p:cNvSpPr txBox="1"/>
          <p:nvPr/>
        </p:nvSpPr>
        <p:spPr>
          <a:xfrm>
            <a:off x="529187" y="5473822"/>
            <a:ext cx="11133627" cy="9723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邀请3位代表免注册费参加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其中2位代表于该酒会贵宾席就坐，提供桌签（合作伙伴指定人员）；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2间会议酒店住房，供会期内使用。</a:t>
            </a:r>
          </a:p>
        </p:txBody>
      </p:sp>
      <p:pic>
        <p:nvPicPr>
          <p:cNvPr id="827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5296"/>
          </a:xfrm>
          <a:prstGeom prst="rect">
            <a:avLst/>
          </a:prstGeom>
        </p:spPr>
      </p:pic>
      <p:sp>
        <p:nvSpPr>
          <p:cNvPr id="829" name="专场推介会"/>
          <p:cNvSpPr txBox="1"/>
          <p:nvPr/>
        </p:nvSpPr>
        <p:spPr>
          <a:xfrm>
            <a:off x="1034960" y="560837"/>
            <a:ext cx="3109826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u="sng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pPr>
            <a:r>
              <a:rPr sz="2500" dirty="0" err="1"/>
              <a:t>专场推介会</a:t>
            </a:r>
            <a:r>
              <a:rPr lang="zh-CN" altLang="en-US" sz="2500" dirty="0"/>
              <a:t>（定制）</a:t>
            </a:r>
            <a:endParaRPr sz="2500" dirty="0"/>
          </a:p>
        </p:txBody>
      </p:sp>
      <p:pic>
        <p:nvPicPr>
          <p:cNvPr id="83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31" name="150,000 CNY"/>
          <p:cNvSpPr txBox="1"/>
          <p:nvPr/>
        </p:nvSpPr>
        <p:spPr>
          <a:xfrm>
            <a:off x="4552973" y="570131"/>
            <a:ext cx="1774525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15</a:t>
            </a:r>
            <a:r>
              <a:rPr lang="zh-CN" altLang="en-US" sz="2500" dirty="0"/>
              <a:t>万元</a:t>
            </a:r>
          </a:p>
        </p:txBody>
      </p:sp>
      <p:sp>
        <p:nvSpPr>
          <p:cNvPr id="832" name="线条"/>
          <p:cNvSpPr/>
          <p:nvPr/>
        </p:nvSpPr>
        <p:spPr>
          <a:xfrm flipV="1">
            <a:off x="4157750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33" name="会场展示…"/>
          <p:cNvSpPr txBox="1"/>
          <p:nvPr/>
        </p:nvSpPr>
        <p:spPr>
          <a:xfrm>
            <a:off x="529187" y="1386038"/>
            <a:ext cx="11133627" cy="166481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主办方为合作伙伴提供专场推介会场地，使用时长不超过150分钟；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主办方为企业制作论坛引导牌，置于路径显著位置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主办方为现场交流提供茶点和桌椅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主办方为冠名企业制作2个专属易拉宝展架，置该分论坛/</a:t>
            </a:r>
            <a:r>
              <a:rPr sz="1250" dirty="0" err="1"/>
              <a:t>圆桌会现场显著位置（画面设计由合作伙伴提供</a:t>
            </a:r>
            <a:r>
              <a:rPr sz="1250" dirty="0"/>
              <a:t>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主办方为合作伙伴在推介会开始前30分钟提供活动现场语音提醒2次（10分钟一次）；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组委会邀请专业观众和专家参加推介会</a:t>
            </a:r>
            <a:r>
              <a:rPr sz="1250" dirty="0"/>
              <a:t>。</a:t>
            </a:r>
          </a:p>
        </p:txBody>
      </p:sp>
      <p:sp>
        <p:nvSpPr>
          <p:cNvPr id="834" name="媒体宣传…"/>
          <p:cNvSpPr txBox="1"/>
          <p:nvPr/>
        </p:nvSpPr>
        <p:spPr>
          <a:xfrm>
            <a:off x="529187" y="3548652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合作伙伴全称和标识展示在邮轮大会</a:t>
            </a:r>
            <a:r>
              <a:rPr lang="en-US" sz="1250" dirty="0"/>
              <a:t>CCS18</a:t>
            </a:r>
            <a:r>
              <a:rPr sz="1250" dirty="0"/>
              <a:t>大会官方网站上；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35" name="VIP现场服务…"/>
          <p:cNvSpPr txBox="1"/>
          <p:nvPr/>
        </p:nvSpPr>
        <p:spPr>
          <a:xfrm>
            <a:off x="529187" y="4695267"/>
            <a:ext cx="11133627" cy="9723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邀请3位代表免注册费参加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邀请2位冠名企业领导于该贵宾席就坐，提供桌签；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2间会议酒店住房，供会期内使用。</a:t>
            </a:r>
          </a:p>
        </p:txBody>
      </p:sp>
      <p:pic>
        <p:nvPicPr>
          <p:cNvPr id="836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7" y="0"/>
            <a:ext cx="12105913" cy="6858000"/>
          </a:xfrm>
          <a:prstGeom prst="rect">
            <a:avLst/>
          </a:prstGeom>
        </p:spPr>
      </p:pic>
      <p:sp>
        <p:nvSpPr>
          <p:cNvPr id="838" name="企业特色展示台"/>
          <p:cNvSpPr txBox="1"/>
          <p:nvPr/>
        </p:nvSpPr>
        <p:spPr>
          <a:xfrm>
            <a:off x="1034960" y="560837"/>
            <a:ext cx="2430152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企业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特色展示台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83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40" name="20,000 CNY"/>
          <p:cNvSpPr txBox="1"/>
          <p:nvPr/>
        </p:nvSpPr>
        <p:spPr>
          <a:xfrm>
            <a:off x="3769321" y="565037"/>
            <a:ext cx="1622239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2</a:t>
            </a:r>
            <a:r>
              <a:rPr lang="zh-CN" altLang="en-US" sz="2500" dirty="0"/>
              <a:t>万元</a:t>
            </a:r>
          </a:p>
        </p:txBody>
      </p:sp>
      <p:sp>
        <p:nvSpPr>
          <p:cNvPr id="841" name="线条"/>
          <p:cNvSpPr/>
          <p:nvPr/>
        </p:nvSpPr>
        <p:spPr>
          <a:xfrm flipV="1">
            <a:off x="3552167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42" name="会场展示…"/>
          <p:cNvSpPr txBox="1"/>
          <p:nvPr/>
        </p:nvSpPr>
        <p:spPr>
          <a:xfrm>
            <a:off x="529187" y="1384300"/>
            <a:ext cx="11133627" cy="143398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主办方提供1个专属液晶屏宣传展示台，置于大会现场显著位置；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展示台内嵌专属显示屏广告位（视频</a:t>
            </a:r>
            <a:r>
              <a:rPr sz="1250" dirty="0"/>
              <a:t> 或 </a:t>
            </a:r>
            <a:r>
              <a:rPr sz="1250" dirty="0" err="1"/>
              <a:t>画面由合作伙伴提供</a:t>
            </a:r>
            <a:r>
              <a:rPr sz="1250" dirty="0"/>
              <a:t>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展示台上放置企业专属宣传资料（企业宣传资料由合作伙伴提供</a:t>
            </a:r>
            <a:r>
              <a:rPr sz="1250" dirty="0"/>
              <a:t>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会刊中刊登合作伙伴公司简介（中英文，1-2Pages）。</a:t>
            </a:r>
          </a:p>
        </p:txBody>
      </p:sp>
      <p:sp>
        <p:nvSpPr>
          <p:cNvPr id="843" name="媒体宣传…"/>
          <p:cNvSpPr txBox="1"/>
          <p:nvPr/>
        </p:nvSpPr>
        <p:spPr>
          <a:xfrm>
            <a:off x="529187" y="3294898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合作伙伴全称和标识展示在邮轮大会</a:t>
            </a:r>
            <a:r>
              <a:rPr lang="en-US" sz="1250" dirty="0"/>
              <a:t>CCS18</a:t>
            </a:r>
            <a:r>
              <a:rPr sz="1250" dirty="0"/>
              <a:t>大会官方网站上；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44" name="VIP现场服务…"/>
          <p:cNvSpPr txBox="1"/>
          <p:nvPr/>
        </p:nvSpPr>
        <p:spPr>
          <a:xfrm>
            <a:off x="529187" y="4443495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邀请1位代表免注册费参加</a:t>
            </a:r>
            <a:r>
              <a:rPr lang="en-US" sz="1250" dirty="0"/>
              <a:t>CCS18</a:t>
            </a:r>
            <a:r>
              <a:rPr sz="1250" dirty="0"/>
              <a:t>系列活动。</a:t>
            </a:r>
          </a:p>
        </p:txBody>
      </p:sp>
      <p:sp>
        <p:nvSpPr>
          <p:cNvPr id="845" name="其他服务…"/>
          <p:cNvSpPr txBox="1"/>
          <p:nvPr/>
        </p:nvSpPr>
        <p:spPr>
          <a:xfrm>
            <a:off x="529187" y="5338093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其他服务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提供现场礼仪增值服务，具体信息请洽组委会</a:t>
            </a:r>
            <a:r>
              <a:rPr sz="1250" dirty="0"/>
              <a:t>。</a:t>
            </a:r>
          </a:p>
        </p:txBody>
      </p:sp>
      <p:pic>
        <p:nvPicPr>
          <p:cNvPr id="846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48" name="企业推广（演讲）机会"/>
          <p:cNvSpPr txBox="1"/>
          <p:nvPr/>
        </p:nvSpPr>
        <p:spPr>
          <a:xfrm>
            <a:off x="1034960" y="560837"/>
            <a:ext cx="3449662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企业推广（演讲）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机会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84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50" name="50,000 CNY"/>
          <p:cNvSpPr txBox="1"/>
          <p:nvPr/>
        </p:nvSpPr>
        <p:spPr>
          <a:xfrm>
            <a:off x="4750395" y="565036"/>
            <a:ext cx="2086339" cy="50084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5</a:t>
            </a:r>
            <a:r>
              <a:rPr lang="zh-CN" altLang="en-US" sz="2500" dirty="0"/>
              <a:t>万元</a:t>
            </a:r>
          </a:p>
        </p:txBody>
      </p:sp>
      <p:sp>
        <p:nvSpPr>
          <p:cNvPr id="851" name="线条"/>
          <p:cNvSpPr/>
          <p:nvPr/>
        </p:nvSpPr>
        <p:spPr>
          <a:xfrm flipV="1">
            <a:off x="4533242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52" name="演讲/致辞…"/>
          <p:cNvSpPr txBox="1"/>
          <p:nvPr/>
        </p:nvSpPr>
        <p:spPr>
          <a:xfrm>
            <a:off x="529186" y="1385570"/>
            <a:ext cx="11133628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演讲</a:t>
            </a:r>
            <a:r>
              <a:rPr sz="1350" dirty="0"/>
              <a:t>/</a:t>
            </a:r>
            <a:r>
              <a:rPr sz="1350" dirty="0" err="1"/>
              <a:t>致辞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邀请企业在大会专题论坛适当排位进行8-10分钟的专场演讲，演讲顺序由主办方安排。</a:t>
            </a:r>
          </a:p>
        </p:txBody>
      </p:sp>
      <p:sp>
        <p:nvSpPr>
          <p:cNvPr id="853" name="会场展示…"/>
          <p:cNvSpPr txBox="1"/>
          <p:nvPr/>
        </p:nvSpPr>
        <p:spPr>
          <a:xfrm>
            <a:off x="529187" y="2277717"/>
            <a:ext cx="11133627" cy="143398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主办方为合作伙伴制作2个专属易拉宝展架，置于大会现场显著位置（画面设计由合作伙伴提供）；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</a:t>
            </a:r>
            <a:endParaRPr lang="en-US" sz="1250" dirty="0"/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主办方提供</a:t>
            </a:r>
            <a:r>
              <a:rPr lang="en-US" altLang="zh-CN" sz="1250" dirty="0"/>
              <a:t>1</a:t>
            </a:r>
            <a:r>
              <a:rPr lang="zh-CN" altLang="en-US" sz="1250" dirty="0"/>
              <a:t>个共享液晶屏广告位，置于会场显著位置（视频 或 画面由合作伙伴提供，视频总时长不超过</a:t>
            </a:r>
            <a:r>
              <a:rPr lang="en-US" altLang="zh-CN" sz="1250" dirty="0"/>
              <a:t>90</a:t>
            </a:r>
            <a:r>
              <a:rPr lang="zh-CN" altLang="en-US" sz="1250" dirty="0"/>
              <a:t>秒，画面不超过</a:t>
            </a:r>
            <a:r>
              <a:rPr lang="en-US" altLang="zh-CN" sz="1250" dirty="0"/>
              <a:t>10</a:t>
            </a:r>
            <a:r>
              <a:rPr lang="zh-CN" altLang="en-US" sz="1250" dirty="0"/>
              <a:t>幅）。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endParaRPr sz="1250" dirty="0"/>
          </a:p>
        </p:txBody>
      </p:sp>
      <p:sp>
        <p:nvSpPr>
          <p:cNvPr id="854" name="媒体宣传…"/>
          <p:cNvSpPr txBox="1"/>
          <p:nvPr/>
        </p:nvSpPr>
        <p:spPr>
          <a:xfrm>
            <a:off x="529186" y="4001556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、新媒体对</a:t>
            </a:r>
            <a:r>
              <a:rPr sz="1250" dirty="0" err="1"/>
              <a:t>企业进行媒体宣传</a:t>
            </a:r>
            <a:r>
              <a:rPr sz="1250" dirty="0"/>
              <a:t>。</a:t>
            </a:r>
          </a:p>
        </p:txBody>
      </p:sp>
      <p:sp>
        <p:nvSpPr>
          <p:cNvPr id="855" name="VIP现场服务…"/>
          <p:cNvSpPr txBox="1"/>
          <p:nvPr/>
        </p:nvSpPr>
        <p:spPr>
          <a:xfrm>
            <a:off x="529187" y="4893703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邀请2位代表免注册费参加</a:t>
            </a:r>
            <a:r>
              <a:rPr lang="en-US" sz="1250" dirty="0"/>
              <a:t>CCS18</a:t>
            </a:r>
            <a:r>
              <a:rPr sz="1250" dirty="0"/>
              <a:t>系列活动（含演讲人）；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其中1位代表于该论坛贵宾席就坐，提供桌签（合作伙伴指定人员）；</a:t>
            </a:r>
          </a:p>
        </p:txBody>
      </p:sp>
      <p:pic>
        <p:nvPicPr>
          <p:cNvPr id="857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59" name="单场论坛茶歇冠名"/>
          <p:cNvSpPr txBox="1"/>
          <p:nvPr/>
        </p:nvSpPr>
        <p:spPr>
          <a:xfrm>
            <a:off x="1034960" y="560837"/>
            <a:ext cx="2769989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单场论坛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茶歇冠名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86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61" name="38,000 CNY"/>
          <p:cNvSpPr txBox="1"/>
          <p:nvPr/>
        </p:nvSpPr>
        <p:spPr>
          <a:xfrm>
            <a:off x="4096346" y="565036"/>
            <a:ext cx="1901161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3.8</a:t>
            </a:r>
            <a:r>
              <a:rPr lang="zh-CN" altLang="en-US" sz="2500" dirty="0"/>
              <a:t>万元</a:t>
            </a:r>
          </a:p>
        </p:txBody>
      </p:sp>
      <p:sp>
        <p:nvSpPr>
          <p:cNvPr id="862" name="线条"/>
          <p:cNvSpPr/>
          <p:nvPr/>
        </p:nvSpPr>
        <p:spPr>
          <a:xfrm flipV="1">
            <a:off x="3879192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63" name="会场展示…"/>
          <p:cNvSpPr txBox="1"/>
          <p:nvPr/>
        </p:nvSpPr>
        <p:spPr>
          <a:xfrm>
            <a:off x="529186" y="1385570"/>
            <a:ext cx="11133628" cy="149810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5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于大会第2日指定论坛中为合作伙伴设立1场冠名茶歇活动（食品、饮品由主办方提供），</a:t>
            </a:r>
            <a:r>
              <a:rPr sz="1250" dirty="0" err="1"/>
              <a:t>并设立专属宣传位于茶歇旁（不含设计搭建</a:t>
            </a:r>
            <a:r>
              <a:rPr sz="1250" dirty="0"/>
              <a:t>）；</a:t>
            </a:r>
          </a:p>
          <a:p>
            <a:pPr marL="565150" indent="-190500">
              <a:spcBef>
                <a:spcPts val="5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该论坛茶歇期间播放企业宣传视频以供行业交流</a:t>
            </a:r>
            <a:r>
              <a:rPr sz="1250" dirty="0"/>
              <a:t>；</a:t>
            </a:r>
          </a:p>
          <a:p>
            <a:pPr marL="565150" indent="-190500">
              <a:spcBef>
                <a:spcPts val="5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spcBef>
                <a:spcPts val="5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会刊中刊登合作伙伴公司简介（中英文，1-2Pages）。</a:t>
            </a:r>
          </a:p>
        </p:txBody>
      </p:sp>
      <p:sp>
        <p:nvSpPr>
          <p:cNvPr id="864" name="媒体宣传…"/>
          <p:cNvSpPr txBox="1"/>
          <p:nvPr/>
        </p:nvSpPr>
        <p:spPr>
          <a:xfrm>
            <a:off x="529187" y="3422918"/>
            <a:ext cx="11133627" cy="52347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4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65" name="VIP现场服务…"/>
          <p:cNvSpPr txBox="1"/>
          <p:nvPr/>
        </p:nvSpPr>
        <p:spPr>
          <a:xfrm>
            <a:off x="529187" y="4603016"/>
            <a:ext cx="11133627" cy="792781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5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邀请2位代表免注册费参加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spcBef>
                <a:spcPts val="50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其中1位代表于该论坛贵宾席就坐，提供桌签（合作伙伴指定人员）。</a:t>
            </a:r>
          </a:p>
        </p:txBody>
      </p:sp>
      <p:pic>
        <p:nvPicPr>
          <p:cNvPr id="866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8" name="大会礼品"/>
          <p:cNvSpPr txBox="1"/>
          <p:nvPr/>
        </p:nvSpPr>
        <p:spPr>
          <a:xfrm>
            <a:off x="1034960" y="540186"/>
            <a:ext cx="1397000" cy="550545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lvl1pPr>
          </a:lstStyle>
          <a:p>
            <a:pPr>
              <a:defRPr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</a:rPr>
              <a:t>大会礼品</a:t>
            </a:r>
            <a:endParaRPr sz="2500"/>
          </a:p>
        </p:txBody>
      </p:sp>
      <p:pic>
        <p:nvPicPr>
          <p:cNvPr id="869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70" name="200,000 CNY"/>
          <p:cNvSpPr txBox="1"/>
          <p:nvPr/>
        </p:nvSpPr>
        <p:spPr>
          <a:xfrm>
            <a:off x="2788246" y="565037"/>
            <a:ext cx="1774525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10</a:t>
            </a:r>
            <a:r>
              <a:rPr lang="zh-CN" altLang="en-US" sz="2500" dirty="0"/>
              <a:t>万元</a:t>
            </a:r>
          </a:p>
        </p:txBody>
      </p:sp>
      <p:sp>
        <p:nvSpPr>
          <p:cNvPr id="871" name="线条"/>
          <p:cNvSpPr/>
          <p:nvPr/>
        </p:nvSpPr>
        <p:spPr>
          <a:xfrm flipV="1">
            <a:off x="2571092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72" name="会场展示…"/>
          <p:cNvSpPr txBox="1"/>
          <p:nvPr/>
        </p:nvSpPr>
        <p:spPr>
          <a:xfrm>
            <a:off x="529187" y="1232737"/>
            <a:ext cx="11133627" cy="224811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主办方向参会代表分发印制带有合作企业logo的礼品，礼品官方售价不低于200元/份，数量不少于</a:t>
            </a:r>
            <a:r>
              <a:rPr lang="en-US" sz="1250" dirty="0"/>
              <a:t>5</a:t>
            </a:r>
            <a:r>
              <a:rPr sz="1250" dirty="0"/>
              <a:t>00份；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开幕式背景板、参会代表签到背景板展示合作伙伴LOGO标识</a:t>
            </a:r>
            <a:r>
              <a:rPr sz="1250" dirty="0"/>
              <a:t>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主办方提供1个共享液晶屏广告位，置于大会现场（视频 或 画面由合作伙伴提供，视频总时长不超过90秒，画面不超过10幅）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将合作伙伴企业宣传资料放入资料袋中，限宣传册</a:t>
            </a:r>
            <a:r>
              <a:rPr sz="1250" dirty="0"/>
              <a:t>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x1），并在大会会刊中刊登合作伙伴公司简介（中英文，1-2Pages）</a:t>
            </a:r>
            <a:r>
              <a:rPr lang="zh-CN" altLang="en-US" sz="1250" dirty="0"/>
              <a:t>；</a:t>
            </a:r>
            <a:endParaRPr lang="en-US" altLang="zh-CN" sz="12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主办方为合作伙伴制作</a:t>
            </a:r>
            <a:r>
              <a:rPr lang="en-US" altLang="zh-CN" sz="1250" dirty="0"/>
              <a:t>1</a:t>
            </a:r>
            <a:r>
              <a:rPr lang="zh-CN" altLang="en-US" sz="1250" dirty="0"/>
              <a:t>个现场的大型广告（画面设计由合作伙伴提供）；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主办方为合作伙伴制作不少于</a:t>
            </a:r>
            <a:r>
              <a:rPr lang="en-US" altLang="zh-CN" sz="1250" dirty="0"/>
              <a:t>10</a:t>
            </a:r>
            <a:r>
              <a:rPr lang="zh-CN" altLang="en-US" sz="1250" dirty="0"/>
              <a:t>个专属刀旗（画面设计由合作伙伴提供）</a:t>
            </a:r>
            <a:r>
              <a:rPr sz="1250" dirty="0"/>
              <a:t>。</a:t>
            </a:r>
          </a:p>
        </p:txBody>
      </p:sp>
      <p:sp>
        <p:nvSpPr>
          <p:cNvPr id="874" name="媒体宣传…"/>
          <p:cNvSpPr txBox="1"/>
          <p:nvPr/>
        </p:nvSpPr>
        <p:spPr>
          <a:xfrm>
            <a:off x="529186" y="3727062"/>
            <a:ext cx="11133627" cy="80541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合作伙伴全称和标识展示在邮轮大会</a:t>
            </a:r>
            <a:r>
              <a:rPr lang="en-US" sz="1250" dirty="0"/>
              <a:t>CCS18</a:t>
            </a:r>
            <a:r>
              <a:rPr sz="1250" dirty="0"/>
              <a:t>大会官方网站上；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75" name="VIP现场服务…"/>
          <p:cNvSpPr txBox="1"/>
          <p:nvPr/>
        </p:nvSpPr>
        <p:spPr>
          <a:xfrm>
            <a:off x="529186" y="4778684"/>
            <a:ext cx="11133627" cy="80541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邀请10位代表免注册费参加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其中1位代表于CCYIA</a:t>
            </a:r>
            <a:r>
              <a:rPr lang="zh-CN" altLang="en-US" sz="1250" dirty="0"/>
              <a:t>酒会</a:t>
            </a:r>
            <a:r>
              <a:rPr sz="1250" dirty="0" err="1"/>
              <a:t>贵宾席就坐，提供桌签（合作伙伴指定人员</a:t>
            </a:r>
            <a:r>
              <a:rPr sz="1250" dirty="0"/>
              <a:t>）。</a:t>
            </a:r>
          </a:p>
        </p:txBody>
      </p:sp>
      <p:sp>
        <p:nvSpPr>
          <p:cNvPr id="876" name="其他服务…"/>
          <p:cNvSpPr txBox="1"/>
          <p:nvPr/>
        </p:nvSpPr>
        <p:spPr>
          <a:xfrm>
            <a:off x="529186" y="5830307"/>
            <a:ext cx="11133627" cy="45140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其他服务</a:t>
            </a:r>
            <a:endParaRPr sz="1350" dirty="0"/>
          </a:p>
          <a:p>
            <a:pPr marL="565150" indent="-190500"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大会主持人在</a:t>
            </a:r>
            <a:r>
              <a:rPr lang="zh-CN" altLang="en-US" sz="1250" dirty="0"/>
              <a:t>酒会</a:t>
            </a:r>
            <a:r>
              <a:rPr sz="1250" dirty="0" err="1"/>
              <a:t>上对合作伙伴企业致谢</a:t>
            </a:r>
            <a:r>
              <a:rPr sz="1250" dirty="0"/>
              <a:t>；</a:t>
            </a:r>
          </a:p>
        </p:txBody>
      </p:sp>
      <p:pic>
        <p:nvPicPr>
          <p:cNvPr id="877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79" name="CCS工作人员服装广告"/>
          <p:cNvSpPr txBox="1"/>
          <p:nvPr/>
        </p:nvSpPr>
        <p:spPr>
          <a:xfrm>
            <a:off x="1034960" y="560837"/>
            <a:ext cx="3318216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lvl1pPr>
          </a:lstStyle>
          <a:p>
            <a:pPr defTabSz="1968500"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chemeClr val="accent2"/>
                </a:solidFill>
              </a:rPr>
              <a:t>CCS工作人员服装广告</a:t>
            </a:r>
            <a:endParaRPr sz="2500" u="sng" dirty="0">
              <a:solidFill>
                <a:schemeClr val="accent2"/>
              </a:solidFill>
            </a:endParaRPr>
          </a:p>
        </p:txBody>
      </p:sp>
      <p:pic>
        <p:nvPicPr>
          <p:cNvPr id="880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82" name="线条"/>
          <p:cNvSpPr/>
          <p:nvPr/>
        </p:nvSpPr>
        <p:spPr>
          <a:xfrm flipV="1">
            <a:off x="4703997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83" name="会场展示…"/>
          <p:cNvSpPr txBox="1"/>
          <p:nvPr/>
        </p:nvSpPr>
        <p:spPr>
          <a:xfrm>
            <a:off x="529187" y="1232737"/>
            <a:ext cx="11133627" cy="224811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u="sng" dirty="0" err="1">
                <a:latin typeface="Lantinghei SC Extralight"/>
                <a:ea typeface="Lantinghei SC Extralight"/>
                <a:cs typeface="Lantinghei SC Extralight"/>
                <a:sym typeface="Lantinghei SC Extralight"/>
              </a:rPr>
              <a:t>大会工作人员及志愿者服装</a:t>
            </a:r>
            <a:r>
              <a:rPr sz="1250" dirty="0" err="1"/>
              <a:t>上印制合作伙伴公司标识</a:t>
            </a:r>
            <a:r>
              <a:rPr sz="1250" dirty="0"/>
              <a:t>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u="sng" dirty="0" err="1"/>
              <a:t>主办方主要领导</a:t>
            </a:r>
            <a:r>
              <a:rPr sz="1250" dirty="0" err="1"/>
              <a:t>在指定环节穿着印制合作伙伴公司标识的服装</a:t>
            </a:r>
            <a:r>
              <a:rPr sz="1250" dirty="0"/>
              <a:t>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主办方提供1个共享液晶屏广告位，置于大会现场（视频 或 画面由合作伙伴提供，视频总时长不超过90秒，画面不超过10幅）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 err="1"/>
              <a:t>会刊中刊登合作伙伴广告（单页</a:t>
            </a:r>
            <a:r>
              <a:rPr sz="1250" dirty="0"/>
              <a:t> x1）；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</a:t>
            </a:r>
            <a:r>
              <a:rPr lang="zh-CN" altLang="en-US" sz="1250" dirty="0"/>
              <a:t>电子</a:t>
            </a:r>
            <a:r>
              <a:rPr sz="1250" dirty="0"/>
              <a:t>会刊中刊登合作伙伴公司简介（中英文，1-2Pages）。</a:t>
            </a:r>
            <a:endParaRPr lang="en-US" sz="12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主办方为合作伙伴制作</a:t>
            </a:r>
            <a:r>
              <a:rPr lang="en-US" altLang="zh-CN" sz="1250" dirty="0"/>
              <a:t>1</a:t>
            </a:r>
            <a:r>
              <a:rPr lang="zh-CN" altLang="en-US" sz="1250" dirty="0"/>
              <a:t>个现场的大型广告（画面设计由合作伙伴提供）；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主办方为合作伙伴制作不少于</a:t>
            </a:r>
            <a:r>
              <a:rPr lang="en-US" altLang="zh-CN" sz="1250" dirty="0"/>
              <a:t>6</a:t>
            </a:r>
            <a:r>
              <a:rPr lang="zh-CN" altLang="en-US" sz="1250" dirty="0"/>
              <a:t>个专属刀旗（画面设计由合作伙伴提供）；</a:t>
            </a:r>
          </a:p>
        </p:txBody>
      </p:sp>
      <p:sp>
        <p:nvSpPr>
          <p:cNvPr id="885" name="媒体宣传…"/>
          <p:cNvSpPr txBox="1"/>
          <p:nvPr/>
        </p:nvSpPr>
        <p:spPr>
          <a:xfrm>
            <a:off x="529186" y="3651727"/>
            <a:ext cx="11133627" cy="80541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合作伙伴全称和标识展示在邮轮大会</a:t>
            </a:r>
            <a:r>
              <a:rPr lang="en-US" sz="1250" dirty="0"/>
              <a:t>CCS18</a:t>
            </a:r>
            <a:r>
              <a:rPr sz="1250" dirty="0"/>
              <a:t>大会官方网站上；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在“中国邮轮网”及自媒体</a:t>
            </a:r>
            <a:r>
              <a:rPr lang="zh-CN" altLang="en-US" sz="1250" dirty="0"/>
              <a:t>、新媒体</a:t>
            </a:r>
            <a:r>
              <a:rPr sz="1250" dirty="0" err="1"/>
              <a:t>对冠名企业进行媒体宣传</a:t>
            </a:r>
            <a:r>
              <a:rPr sz="1250" dirty="0"/>
              <a:t>。</a:t>
            </a:r>
          </a:p>
        </p:txBody>
      </p:sp>
      <p:sp>
        <p:nvSpPr>
          <p:cNvPr id="886" name="VIP现场服务…"/>
          <p:cNvSpPr txBox="1"/>
          <p:nvPr/>
        </p:nvSpPr>
        <p:spPr>
          <a:xfrm>
            <a:off x="529187" y="4628014"/>
            <a:ext cx="11133627" cy="80541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邀请3位代表免注册费参加</a:t>
            </a:r>
            <a:r>
              <a:rPr lang="en-US" sz="1250" dirty="0"/>
              <a:t>CCS18</a:t>
            </a:r>
            <a:r>
              <a:rPr sz="1250" dirty="0"/>
              <a:t>系列活动；</a:t>
            </a:r>
          </a:p>
          <a:p>
            <a:pPr marL="565150" indent="-190500">
              <a:lnSpc>
                <a:spcPct val="150000"/>
              </a:lnSpc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其中1位代表于CCYIA</a:t>
            </a:r>
            <a:r>
              <a:rPr lang="zh-CN" altLang="en-US" sz="1250" dirty="0"/>
              <a:t>酒会</a:t>
            </a:r>
            <a:r>
              <a:rPr sz="1250" dirty="0" err="1"/>
              <a:t>贵宾席就坐，提供桌签（合作伙伴指定人员</a:t>
            </a:r>
            <a:r>
              <a:rPr sz="1250" dirty="0"/>
              <a:t>）。</a:t>
            </a:r>
          </a:p>
        </p:txBody>
      </p:sp>
      <p:sp>
        <p:nvSpPr>
          <p:cNvPr id="887" name="其他服务…"/>
          <p:cNvSpPr txBox="1"/>
          <p:nvPr/>
        </p:nvSpPr>
        <p:spPr>
          <a:xfrm>
            <a:off x="529186" y="5604302"/>
            <a:ext cx="11133627" cy="45140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buSzPct val="130000"/>
              <a:buBlip>
                <a:blip r:embed="rId4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其他服务</a:t>
            </a:r>
            <a:endParaRPr sz="1350" dirty="0"/>
          </a:p>
          <a:p>
            <a:pPr marL="565150" indent="-190500"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 err="1"/>
              <a:t>大会主持人在</a:t>
            </a:r>
            <a:r>
              <a:rPr lang="zh-CN" altLang="en-US" sz="1250" dirty="0"/>
              <a:t>酒会</a:t>
            </a:r>
            <a:r>
              <a:rPr sz="1250" dirty="0" err="1"/>
              <a:t>上对合作伙伴企业致谢</a:t>
            </a:r>
            <a:r>
              <a:rPr sz="1250" dirty="0"/>
              <a:t>；</a:t>
            </a:r>
          </a:p>
        </p:txBody>
      </p:sp>
      <p:pic>
        <p:nvPicPr>
          <p:cNvPr id="888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200,000 CNY"/>
          <p:cNvSpPr txBox="1"/>
          <p:nvPr/>
        </p:nvSpPr>
        <p:spPr>
          <a:xfrm>
            <a:off x="5145467" y="571386"/>
            <a:ext cx="1633460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5</a:t>
            </a:r>
            <a:r>
              <a:rPr lang="zh-CN" altLang="en-US" sz="2500" dirty="0"/>
              <a:t>万元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670" t="19423" r="20921" b="26168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575249" y="1687421"/>
            <a:ext cx="6950788" cy="2741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其他服务</a:t>
            </a:r>
            <a:endParaRPr kumimoji="1" lang="zh-CN" altLang="en-US" dirty="0"/>
          </a:p>
        </p:txBody>
      </p:sp>
      <p:cxnSp>
        <p:nvCxnSpPr>
          <p:cNvPr id="9" name="标题 1"/>
          <p:cNvCxnSpPr/>
          <p:nvPr/>
        </p:nvCxnSpPr>
        <p:spPr>
          <a:xfrm flipH="1">
            <a:off x="635075" y="3984788"/>
            <a:ext cx="4149576" cy="0"/>
          </a:xfrm>
          <a:prstGeom prst="line">
            <a:avLst/>
          </a:prstGeom>
          <a:noFill/>
          <a:ln w="6350" cap="sq">
            <a:solidFill>
              <a:schemeClr val="bg1"/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635075" y="250278"/>
            <a:ext cx="2549332" cy="3484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04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65" y="5943184"/>
            <a:ext cx="952583" cy="53344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0000"/>
                  <a:lumOff val="30000"/>
                </a:schemeClr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/>
          <a:p>
            <a:pPr algn="ctr"/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90" name="现场单项广告服务"/>
          <p:cNvSpPr txBox="1"/>
          <p:nvPr/>
        </p:nvSpPr>
        <p:spPr>
          <a:xfrm>
            <a:off x="1034960" y="560837"/>
            <a:ext cx="2769989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u="sng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pPr>
            <a:r>
              <a:rPr sz="2500" dirty="0" err="1"/>
              <a:t>现场单项广告服务</a:t>
            </a:r>
            <a:endParaRPr sz="2500" dirty="0"/>
          </a:p>
        </p:txBody>
      </p:sp>
      <p:pic>
        <p:nvPicPr>
          <p:cNvPr id="891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892" name="表格"/>
          <p:cNvGraphicFramePr/>
          <p:nvPr/>
        </p:nvGraphicFramePr>
        <p:xfrm>
          <a:off x="541433" y="3321000"/>
          <a:ext cx="11109133" cy="2867144"/>
        </p:xfrm>
        <a:graphic>
          <a:graphicData uri="http://schemas.openxmlformats.org/drawingml/2006/table">
            <a:tbl>
              <a:tblPr firstRow="1" bandRow="1"/>
              <a:tblGrid>
                <a:gridCol w="1040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153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8393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序号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项目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规格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单位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价格（CNY）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大型广告版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6m*3m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个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20,000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电视滚动视频广告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50英寸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台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20,000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活动刀旗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10个/组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组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活动引导牌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个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8,000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胸卡Logo广告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项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6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手提资料袋Logo广告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项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839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7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易拉宝广告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-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个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902" name="成组"/>
          <p:cNvGrpSpPr/>
          <p:nvPr/>
        </p:nvGrpSpPr>
        <p:grpSpPr>
          <a:xfrm>
            <a:off x="9519030" y="1747829"/>
            <a:ext cx="1708556" cy="1094277"/>
            <a:chOff x="934272" y="0"/>
            <a:chExt cx="3417109" cy="2188552"/>
          </a:xfrm>
        </p:grpSpPr>
        <p:sp>
          <p:nvSpPr>
            <p:cNvPr id="898" name="线条"/>
            <p:cNvSpPr/>
            <p:nvPr/>
          </p:nvSpPr>
          <p:spPr>
            <a:xfrm flipV="1">
              <a:off x="934272" y="0"/>
              <a:ext cx="2" cy="2188552"/>
            </a:xfrm>
            <a:prstGeom prst="line">
              <a:avLst/>
            </a:prstGeom>
            <a:noFill/>
            <a:ln w="25400" cap="rnd">
              <a:solidFill>
                <a:schemeClr val="accent1">
                  <a:hueOff val="114395"/>
                  <a:lumOff val="-24972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899" name="线条"/>
            <p:cNvSpPr/>
            <p:nvPr/>
          </p:nvSpPr>
          <p:spPr>
            <a:xfrm flipV="1">
              <a:off x="1944320" y="0"/>
              <a:ext cx="1" cy="2188552"/>
            </a:xfrm>
            <a:prstGeom prst="line">
              <a:avLst/>
            </a:prstGeom>
            <a:noFill/>
            <a:ln w="25400" cap="rnd">
              <a:solidFill>
                <a:schemeClr val="accent1">
                  <a:hueOff val="114395"/>
                  <a:lumOff val="-24972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900" name="线条"/>
            <p:cNvSpPr/>
            <p:nvPr/>
          </p:nvSpPr>
          <p:spPr>
            <a:xfrm flipV="1">
              <a:off x="4351380" y="0"/>
              <a:ext cx="1" cy="2188552"/>
            </a:xfrm>
            <a:prstGeom prst="line">
              <a:avLst/>
            </a:prstGeom>
            <a:noFill/>
            <a:ln w="25400" cap="rnd">
              <a:solidFill>
                <a:schemeClr val="accent1">
                  <a:hueOff val="114395"/>
                  <a:lumOff val="-24972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901" name="线条"/>
            <p:cNvSpPr/>
            <p:nvPr/>
          </p:nvSpPr>
          <p:spPr>
            <a:xfrm flipV="1">
              <a:off x="3235251" y="0"/>
              <a:ext cx="1" cy="2188552"/>
            </a:xfrm>
            <a:prstGeom prst="line">
              <a:avLst/>
            </a:prstGeom>
            <a:noFill/>
            <a:ln w="25400" cap="rnd">
              <a:solidFill>
                <a:schemeClr val="accent1">
                  <a:hueOff val="114395"/>
                  <a:lumOff val="-24972"/>
                </a:schemeClr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903" name="大型广告牌…"/>
          <p:cNvSpPr txBox="1"/>
          <p:nvPr/>
        </p:nvSpPr>
        <p:spPr>
          <a:xfrm>
            <a:off x="9024301" y="1876904"/>
            <a:ext cx="400292" cy="83612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850" dirty="0" err="1"/>
              <a:t>大型广告牌</a:t>
            </a:r>
            <a:endParaRPr sz="850" dirty="0"/>
          </a:p>
          <a:p>
            <a: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850" dirty="0"/>
              <a:t>及</a:t>
            </a:r>
          </a:p>
          <a:p>
            <a: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850" dirty="0" err="1"/>
              <a:t>电视滚动视频广告</a:t>
            </a:r>
            <a:endParaRPr sz="850" dirty="0"/>
          </a:p>
        </p:txBody>
      </p:sp>
      <p:sp>
        <p:nvSpPr>
          <p:cNvPr id="904" name="活动刀旗"/>
          <p:cNvSpPr txBox="1"/>
          <p:nvPr/>
        </p:nvSpPr>
        <p:spPr>
          <a:xfrm>
            <a:off x="9664172" y="2007709"/>
            <a:ext cx="234620" cy="57451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>
            <a:lvl1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850" dirty="0" err="1"/>
              <a:t>活动刀旗</a:t>
            </a:r>
            <a:endParaRPr sz="850" dirty="0"/>
          </a:p>
        </p:txBody>
      </p:sp>
      <p:sp>
        <p:nvSpPr>
          <p:cNvPr id="905" name="手提…"/>
          <p:cNvSpPr txBox="1"/>
          <p:nvPr/>
        </p:nvSpPr>
        <p:spPr>
          <a:xfrm>
            <a:off x="10171490" y="2138514"/>
            <a:ext cx="400292" cy="312906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850" dirty="0" err="1"/>
              <a:t>手提</a:t>
            </a:r>
            <a:endParaRPr sz="850" dirty="0"/>
          </a:p>
          <a:p>
            <a: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850" dirty="0" err="1"/>
              <a:t>资料袋</a:t>
            </a:r>
            <a:endParaRPr sz="850" dirty="0"/>
          </a:p>
        </p:txBody>
      </p:sp>
      <p:sp>
        <p:nvSpPr>
          <p:cNvPr id="906" name="胸卡"/>
          <p:cNvSpPr txBox="1"/>
          <p:nvPr/>
        </p:nvSpPr>
        <p:spPr>
          <a:xfrm>
            <a:off x="10748407" y="2203917"/>
            <a:ext cx="400291" cy="182101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>
            <a:lvl1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850"/>
              <a:t>胸卡</a:t>
            </a:r>
          </a:p>
        </p:txBody>
      </p:sp>
      <p:sp>
        <p:nvSpPr>
          <p:cNvPr id="907" name="活动引导牌"/>
          <p:cNvSpPr txBox="1"/>
          <p:nvPr/>
        </p:nvSpPr>
        <p:spPr>
          <a:xfrm>
            <a:off x="11310693" y="1942306"/>
            <a:ext cx="234620" cy="705321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>
            <a:lvl1pPr>
              <a:defRPr sz="1700" b="0">
                <a:solidFill>
                  <a:srgbClr val="1B459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850"/>
              <a:t>活动引导牌</a:t>
            </a:r>
          </a:p>
        </p:txBody>
      </p:sp>
      <p:sp>
        <p:nvSpPr>
          <p:cNvPr id="2" name="object 6"/>
          <p:cNvSpPr/>
          <p:nvPr/>
        </p:nvSpPr>
        <p:spPr>
          <a:xfrm>
            <a:off x="556852" y="1464907"/>
            <a:ext cx="2491643" cy="15738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3" name="object 7"/>
          <p:cNvSpPr/>
          <p:nvPr/>
        </p:nvSpPr>
        <p:spPr>
          <a:xfrm>
            <a:off x="8007394" y="1420036"/>
            <a:ext cx="957696" cy="1620148"/>
          </a:xfrm>
          <a:prstGeom prst="rect">
            <a:avLst/>
          </a:prstGeom>
          <a:blipFill>
            <a:blip r:embed="rId5" cstate="print"/>
            <a:stretch>
              <a:fillRect l="-17182" r="-13858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4" name="object 8"/>
          <p:cNvSpPr/>
          <p:nvPr/>
        </p:nvSpPr>
        <p:spPr>
          <a:xfrm>
            <a:off x="6881675" y="1419123"/>
            <a:ext cx="1163884" cy="15891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sp>
        <p:nvSpPr>
          <p:cNvPr id="5" name="object 9"/>
          <p:cNvSpPr/>
          <p:nvPr/>
        </p:nvSpPr>
        <p:spPr>
          <a:xfrm>
            <a:off x="4715252" y="1464906"/>
            <a:ext cx="2183482" cy="1583748"/>
          </a:xfrm>
          <a:prstGeom prst="rect">
            <a:avLst/>
          </a:prstGeom>
          <a:blipFill>
            <a:blip r:embed="rId7" cstate="print"/>
            <a:stretch>
              <a:fillRect l="-5422" r="-3597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900" dirty="0"/>
          </a:p>
        </p:txBody>
      </p:sp>
      <p:sp>
        <p:nvSpPr>
          <p:cNvPr id="7" name="object 11"/>
          <p:cNvSpPr/>
          <p:nvPr/>
        </p:nvSpPr>
        <p:spPr>
          <a:xfrm>
            <a:off x="3065458" y="1464907"/>
            <a:ext cx="1639855" cy="1576190"/>
          </a:xfrm>
          <a:prstGeom prst="rect">
            <a:avLst/>
          </a:prstGeom>
          <a:blipFill>
            <a:blip r:embed="rId8" cstate="print"/>
            <a:stretch>
              <a:fillRect l="-2" r="-45611"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900" dirty="0"/>
          </a:p>
        </p:txBody>
      </p:sp>
      <p:sp>
        <p:nvSpPr>
          <p:cNvPr id="6" name="文本框 5"/>
          <p:cNvSpPr txBox="1"/>
          <p:nvPr/>
        </p:nvSpPr>
        <p:spPr>
          <a:xfrm>
            <a:off x="9116008" y="6405510"/>
            <a:ext cx="2534558" cy="2051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r" defTabSz="412750" hangingPunct="0"/>
            <a:r>
              <a:rPr lang="zh-CN" altLang="en-US" sz="100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注：实际尺寸以场地情况为准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0000"/>
                  <a:lumOff val="30000"/>
                </a:schemeClr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/>
          <a:p>
            <a:pPr algn="ctr"/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09" name="全彩会刊广告服务"/>
          <p:cNvSpPr txBox="1"/>
          <p:nvPr/>
        </p:nvSpPr>
        <p:spPr>
          <a:xfrm>
            <a:off x="1034960" y="560837"/>
            <a:ext cx="2769989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u="sng" spc="15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defRPr>
            </a:pPr>
            <a:r>
              <a:rPr sz="2500" dirty="0" err="1"/>
              <a:t>全彩</a:t>
            </a:r>
            <a:r>
              <a:rPr lang="zh-CN" altLang="en-US" sz="2500" dirty="0"/>
              <a:t>会务指南</a:t>
            </a:r>
            <a:r>
              <a:rPr sz="2500" dirty="0" err="1"/>
              <a:t>广告</a:t>
            </a:r>
            <a:endParaRPr sz="2500" dirty="0"/>
          </a:p>
        </p:txBody>
      </p:sp>
      <p:pic>
        <p:nvPicPr>
          <p:cNvPr id="910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913" name="表格"/>
          <p:cNvGraphicFramePr/>
          <p:nvPr/>
        </p:nvGraphicFramePr>
        <p:xfrm>
          <a:off x="541433" y="1917700"/>
          <a:ext cx="4101033" cy="3022602"/>
        </p:xfrm>
        <a:graphic>
          <a:graphicData uri="http://schemas.openxmlformats.org/drawingml/2006/table">
            <a:tbl>
              <a:tblPr firstRow="1" bandRow="1"/>
              <a:tblGrid>
                <a:gridCol w="63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1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67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序号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版面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价格（CNY）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7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封底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30,000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封二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20,000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3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封三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12,000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7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4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内页跨页广告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</a:t>
                      </a: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0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7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000" dirty="0" err="1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内页单页广告</a:t>
                      </a:r>
                      <a:endParaRPr sz="1000"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lang="en-US"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</a:t>
                      </a:r>
                      <a:r>
                        <a:rPr sz="1000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,000</a:t>
                      </a:r>
                    </a:p>
                  </a:txBody>
                  <a:tcPr marL="25400" marR="25400" marT="25400" marB="254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6"/>
          <p:cNvSpPr/>
          <p:nvPr/>
        </p:nvSpPr>
        <p:spPr>
          <a:xfrm>
            <a:off x="7260550" y="1907229"/>
            <a:ext cx="3930910" cy="3103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9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76" y="1907229"/>
            <a:ext cx="2195566" cy="309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670" t="19423" r="20921" b="26168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575249" y="1687421"/>
            <a:ext cx="6950788" cy="2741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注册费用</a:t>
            </a:r>
            <a:endParaRPr kumimoji="1" lang="zh-CN" altLang="en-US" dirty="0"/>
          </a:p>
        </p:txBody>
      </p:sp>
      <p:cxnSp>
        <p:nvCxnSpPr>
          <p:cNvPr id="9" name="标题 1"/>
          <p:cNvCxnSpPr/>
          <p:nvPr/>
        </p:nvCxnSpPr>
        <p:spPr>
          <a:xfrm flipH="1">
            <a:off x="635075" y="3984788"/>
            <a:ext cx="5567762" cy="0"/>
          </a:xfrm>
          <a:prstGeom prst="line">
            <a:avLst/>
          </a:prstGeom>
          <a:noFill/>
          <a:ln w="6350" cap="sq">
            <a:solidFill>
              <a:schemeClr val="bg1"/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635075" y="330410"/>
            <a:ext cx="2549332" cy="3484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65" y="5943184"/>
            <a:ext cx="952583" cy="53344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670" t="19423" r="20921" b="26168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3374655" y="2301240"/>
            <a:ext cx="5442690" cy="22555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7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感谢观看，感谢支持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19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0000"/>
                  <a:lumOff val="30000"/>
                </a:schemeClr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864855" y="3573355"/>
            <a:ext cx="3414914" cy="985114"/>
          </a:xfrm>
          <a:custGeom>
            <a:avLst/>
            <a:gdLst>
              <a:gd name="connsiteX0" fmla="*/ 1952625 w 1952625"/>
              <a:gd name="connsiteY0" fmla="*/ 595503 h 876300"/>
              <a:gd name="connsiteX1" fmla="*/ 0 w 1952625"/>
              <a:gd name="connsiteY1" fmla="*/ 876300 h 876300"/>
              <a:gd name="connsiteX2" fmla="*/ 0 w 1952625"/>
              <a:gd name="connsiteY2" fmla="*/ 160211 h 876300"/>
              <a:gd name="connsiteX3" fmla="*/ 160211 w 1952625"/>
              <a:gd name="connsiteY3" fmla="*/ 0 h 876300"/>
              <a:gd name="connsiteX4" fmla="*/ 1328357 w 1952625"/>
              <a:gd name="connsiteY4" fmla="*/ 0 h 876300"/>
              <a:gd name="connsiteX5" fmla="*/ 1454753 w 1952625"/>
              <a:gd name="connsiteY5" fmla="*/ 61817 h 876300"/>
              <a:gd name="connsiteX6" fmla="*/ 1619250 w 1952625"/>
              <a:gd name="connsiteY6" fmla="*/ 285750 h 876300"/>
              <a:gd name="connsiteX7" fmla="*/ 1952625 w 1952625"/>
              <a:gd name="connsiteY7" fmla="*/ 595503 h 876300"/>
            </a:gdLst>
            <a:ahLst/>
            <a:cxnLst/>
            <a:rect l="l" t="t" r="r" b="b"/>
            <a:pathLst>
              <a:path w="1952625" h="876300">
                <a:moveTo>
                  <a:pt x="195262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1328357" y="0"/>
                </a:lnTo>
                <a:cubicBezTo>
                  <a:pt x="1377763" y="12"/>
                  <a:pt x="1424407" y="22823"/>
                  <a:pt x="1454753" y="61817"/>
                </a:cubicBezTo>
                <a:lnTo>
                  <a:pt x="1619250" y="285750"/>
                </a:lnTo>
                <a:cubicBezTo>
                  <a:pt x="1701165" y="391001"/>
                  <a:pt x="1781175" y="561975"/>
                  <a:pt x="1952625" y="59550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1974" y="4194159"/>
            <a:ext cx="9909237" cy="2134635"/>
          </a:xfrm>
          <a:prstGeom prst="roundRect">
            <a:avLst>
              <a:gd name="adj" fmla="val 674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17500" dir="540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/>
              <a:t>会议资料</a:t>
            </a:r>
            <a:r>
              <a:rPr lang="en-US" altLang="zh-CN" sz="1800" dirty="0"/>
              <a:t>;</a:t>
            </a:r>
            <a:endParaRPr lang="zh-CN" altLang="en-US" sz="1800" dirty="0"/>
          </a:p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/>
              <a:t>电子会刊</a:t>
            </a:r>
            <a:r>
              <a:rPr lang="en-US" altLang="zh-CN" sz="1800" dirty="0"/>
              <a:t>;</a:t>
            </a:r>
            <a:endParaRPr lang="zh-CN" altLang="en-US" sz="1800" dirty="0"/>
          </a:p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/>
              <a:t>会期内自助餐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990461" y="3755164"/>
            <a:ext cx="288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参会代表个人权益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833421" y="1862087"/>
            <a:ext cx="864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638900" y="1862087"/>
            <a:ext cx="864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045324" y="4322364"/>
            <a:ext cx="2520000" cy="237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/>
              <a:t>开幕式及论坛</a:t>
            </a:r>
            <a:r>
              <a:rPr lang="en-US" altLang="zh-CN" sz="1800" dirty="0"/>
              <a:t>;</a:t>
            </a:r>
            <a:endParaRPr lang="zh-CN" altLang="en-US" sz="1800" dirty="0">
              <a:solidFill>
                <a:srgbClr val="FF0000"/>
              </a:solidFill>
            </a:endParaRPr>
          </a:p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b="0" spc="12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</a:rPr>
              <a:t>欢迎晚宴；</a:t>
            </a:r>
          </a:p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/>
              <a:t>会期内酒会</a:t>
            </a:r>
            <a:r>
              <a:rPr lang="en-US" altLang="zh-CN" sz="1800" dirty="0"/>
              <a:t>;</a:t>
            </a:r>
            <a:endParaRPr lang="zh-CN" altLang="en-US" sz="1800" dirty="0"/>
          </a:p>
          <a:p>
            <a:pPr algn="l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1596680" y="484574"/>
            <a:ext cx="227378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会议注册费用</a:t>
            </a:r>
            <a:endParaRPr kumimoji="1" lang="zh-CN" altLang="en-US" sz="2800" dirty="0"/>
          </a:p>
        </p:txBody>
      </p:sp>
      <p:pic>
        <p:nvPicPr>
          <p:cNvPr id="18" name="WechatIMG2148.png" descr="WechatIMG2148.png"/>
          <p:cNvPicPr>
            <a:picLocks noChangeAspect="1"/>
          </p:cNvPicPr>
          <p:nvPr/>
        </p:nvPicPr>
        <p:blipFill>
          <a:blip r:embed="rId4"/>
          <a:srcRect l="3121" r="3121"/>
          <a:stretch>
            <a:fillRect/>
          </a:stretch>
        </p:blipFill>
        <p:spPr>
          <a:xfrm>
            <a:off x="616124" y="333199"/>
            <a:ext cx="939033" cy="72971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25400" dir="16200000" rotWithShape="0">
              <a:srgbClr val="000000">
                <a:alpha val="19485"/>
              </a:srgbClr>
            </a:outerShdw>
          </a:effectLst>
        </p:spPr>
      </p:pic>
      <p:graphicFrame>
        <p:nvGraphicFramePr>
          <p:cNvPr id="20" name="表格"/>
          <p:cNvGraphicFramePr/>
          <p:nvPr/>
        </p:nvGraphicFramePr>
        <p:xfrm>
          <a:off x="819826" y="1322144"/>
          <a:ext cx="9911385" cy="1962502"/>
        </p:xfrm>
        <a:graphic>
          <a:graphicData uri="http://schemas.openxmlformats.org/drawingml/2006/table">
            <a:tbl>
              <a:tblPr firstRow="1" firstCol="1" bandRow="1"/>
              <a:tblGrid>
                <a:gridCol w="271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2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231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报名时间</a:t>
                      </a:r>
                      <a:endParaRPr sz="2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境内机构或个人</a:t>
                      </a:r>
                      <a:endParaRPr sz="2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境外机构或个人</a:t>
                      </a:r>
                      <a:endParaRPr sz="2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09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10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17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日前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defRPr>
                      </a:pPr>
                      <a:r>
                        <a:rPr dirty="0"/>
                        <a:t>3500人民币/</a:t>
                      </a:r>
                      <a:r>
                        <a:rPr lang="zh-CN" altLang="en-US" dirty="0"/>
                        <a:t>人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r>
                        <a:rPr lang="en-US" dirty="0"/>
                        <a:t>6</a:t>
                      </a:r>
                      <a:r>
                        <a:rPr dirty="0"/>
                        <a:t>00美金/人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09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10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17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-1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日期间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defRPr>
                      </a:pPr>
                      <a:r>
                        <a:rPr dirty="0"/>
                        <a:t>4500人民币/人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defRPr>
                      </a:pPr>
                      <a:r>
                        <a:rPr lang="en-US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7</a:t>
                      </a:r>
                      <a:r>
                        <a:rPr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50美金/人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119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0000"/>
                  <a:lumOff val="30000"/>
                </a:schemeClr>
              </a:gs>
              <a:gs pos="100000">
                <a:schemeClr val="accent6">
                  <a:lumMod val="70000"/>
                  <a:lumOff val="30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spAutoFit/>
          </a:bodyPr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864855" y="3573355"/>
            <a:ext cx="3414914" cy="985114"/>
          </a:xfrm>
          <a:custGeom>
            <a:avLst/>
            <a:gdLst>
              <a:gd name="connsiteX0" fmla="*/ 1952625 w 1952625"/>
              <a:gd name="connsiteY0" fmla="*/ 595503 h 876300"/>
              <a:gd name="connsiteX1" fmla="*/ 0 w 1952625"/>
              <a:gd name="connsiteY1" fmla="*/ 876300 h 876300"/>
              <a:gd name="connsiteX2" fmla="*/ 0 w 1952625"/>
              <a:gd name="connsiteY2" fmla="*/ 160211 h 876300"/>
              <a:gd name="connsiteX3" fmla="*/ 160211 w 1952625"/>
              <a:gd name="connsiteY3" fmla="*/ 0 h 876300"/>
              <a:gd name="connsiteX4" fmla="*/ 1328357 w 1952625"/>
              <a:gd name="connsiteY4" fmla="*/ 0 h 876300"/>
              <a:gd name="connsiteX5" fmla="*/ 1454753 w 1952625"/>
              <a:gd name="connsiteY5" fmla="*/ 61817 h 876300"/>
              <a:gd name="connsiteX6" fmla="*/ 1619250 w 1952625"/>
              <a:gd name="connsiteY6" fmla="*/ 285750 h 876300"/>
              <a:gd name="connsiteX7" fmla="*/ 1952625 w 1952625"/>
              <a:gd name="connsiteY7" fmla="*/ 595503 h 876300"/>
            </a:gdLst>
            <a:ahLst/>
            <a:cxnLst/>
            <a:rect l="l" t="t" r="r" b="b"/>
            <a:pathLst>
              <a:path w="1952625" h="876300">
                <a:moveTo>
                  <a:pt x="195262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1328357" y="0"/>
                </a:lnTo>
                <a:cubicBezTo>
                  <a:pt x="1377763" y="12"/>
                  <a:pt x="1424407" y="22823"/>
                  <a:pt x="1454753" y="61817"/>
                </a:cubicBezTo>
                <a:lnTo>
                  <a:pt x="1619250" y="285750"/>
                </a:lnTo>
                <a:cubicBezTo>
                  <a:pt x="1701165" y="391001"/>
                  <a:pt x="1781175" y="561975"/>
                  <a:pt x="1952625" y="59550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21974" y="4194159"/>
            <a:ext cx="9909237" cy="2134635"/>
          </a:xfrm>
          <a:prstGeom prst="roundRect">
            <a:avLst>
              <a:gd name="adj" fmla="val 9746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317500" dir="5400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标展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位、特装</a:t>
            </a:r>
            <a:r>
              <a:rPr lang="en-US" altLang="zh-CN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位参会名额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;</a:t>
            </a:r>
            <a:endParaRPr lang="zh-CN" altLang="en-US" sz="18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展期内午餐供应：标展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位、特装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4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位；</a:t>
            </a:r>
          </a:p>
          <a:p>
            <a:pPr algn="l">
              <a:lnSpc>
                <a:spcPct val="200000"/>
              </a:lnSpc>
              <a:spcBef>
                <a:spcPts val="1300"/>
              </a:spcBef>
              <a:buSzPct val="150000"/>
              <a:defRPr sz="2000" b="0" spc="12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990461" y="3755164"/>
            <a:ext cx="288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2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展商权益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4833421" y="1862087"/>
            <a:ext cx="864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638900" y="1862087"/>
            <a:ext cx="864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03.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045323" y="4322364"/>
            <a:ext cx="4435107" cy="1410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0.5P</a:t>
            </a:r>
            <a:r>
              <a:rPr lang="zh-CN" altLang="en-US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电子会刊广告页</a:t>
            </a:r>
            <a:r>
              <a:rPr lang="en-US" altLang="zh-CN" sz="18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;</a:t>
            </a:r>
          </a:p>
          <a:p>
            <a:pPr marL="762000" indent="-762000" algn="l">
              <a:lnSpc>
                <a:spcPct val="200000"/>
              </a:lnSpc>
              <a:spcBef>
                <a:spcPts val="1300"/>
              </a:spcBef>
              <a:buSzPct val="150000"/>
              <a:buBlip>
                <a:blip r:embed="rId3"/>
              </a:buBlip>
              <a:defRPr sz="2000" b="0" spc="12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600" spc="120" dirty="0">
                <a:solidFill>
                  <a:schemeClr val="accent1">
                    <a:hueOff val="114395"/>
                    <a:lumOff val="-24971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赠送为期一年的</a:t>
            </a:r>
            <a:r>
              <a:rPr lang="en-US" altLang="zh-CN" sz="1600" spc="120" dirty="0">
                <a:solidFill>
                  <a:schemeClr val="accent1">
                    <a:hueOff val="114395"/>
                    <a:lumOff val="-24971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《</a:t>
            </a:r>
            <a:r>
              <a:rPr lang="zh-CN" altLang="en-US" sz="1600" spc="120" dirty="0">
                <a:solidFill>
                  <a:schemeClr val="accent1">
                    <a:hueOff val="114395"/>
                    <a:lumOff val="-24971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邮轮业动态</a:t>
            </a:r>
            <a:r>
              <a:rPr lang="en-US" altLang="zh-CN" sz="1600" spc="120" dirty="0">
                <a:solidFill>
                  <a:schemeClr val="accent1">
                    <a:hueOff val="114395"/>
                    <a:lumOff val="-24971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》</a:t>
            </a:r>
            <a:endParaRPr lang="zh-CN" altLang="en-US" sz="1600" spc="120" dirty="0">
              <a:solidFill>
                <a:schemeClr val="accent1">
                  <a:hueOff val="114395"/>
                  <a:lumOff val="-24971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l">
              <a:lnSpc>
                <a:spcPct val="200000"/>
              </a:lnSpc>
              <a:spcBef>
                <a:spcPts val="1300"/>
              </a:spcBef>
              <a:buSzPct val="150000"/>
              <a:defRPr sz="2000" b="0" spc="12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lang="zh-CN" altLang="en-US" sz="1800" b="0" spc="120" dirty="0">
                <a:solidFill>
                  <a:schemeClr val="accent1">
                    <a:hueOff val="114395"/>
                    <a:lumOff val="-24971"/>
                  </a:schemeClr>
                </a:solidFill>
                <a:latin typeface="Lantinghei SC Extralight"/>
              </a:rPr>
              <a:t>                         更多权益信息见参展合同</a:t>
            </a:r>
          </a:p>
          <a:p>
            <a:pPr algn="l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1596680" y="484574"/>
            <a:ext cx="227378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参展费用</a:t>
            </a:r>
            <a:endParaRPr kumimoji="1" lang="zh-CN" altLang="en-US" sz="2800" dirty="0"/>
          </a:p>
        </p:txBody>
      </p:sp>
      <p:pic>
        <p:nvPicPr>
          <p:cNvPr id="18" name="WechatIMG2148.png" descr="WechatIMG2148.png"/>
          <p:cNvPicPr>
            <a:picLocks noChangeAspect="1"/>
          </p:cNvPicPr>
          <p:nvPr/>
        </p:nvPicPr>
        <p:blipFill>
          <a:blip r:embed="rId4"/>
          <a:srcRect l="3121" r="3121"/>
          <a:stretch>
            <a:fillRect/>
          </a:stretch>
        </p:blipFill>
        <p:spPr>
          <a:xfrm>
            <a:off x="616124" y="333199"/>
            <a:ext cx="939033" cy="729712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50800" dist="25400" dir="16200000" rotWithShape="0">
              <a:srgbClr val="000000">
                <a:alpha val="19485"/>
              </a:srgbClr>
            </a:outerShdw>
          </a:effectLst>
        </p:spPr>
      </p:pic>
      <p:graphicFrame>
        <p:nvGraphicFramePr>
          <p:cNvPr id="20" name="表格"/>
          <p:cNvGraphicFramePr/>
          <p:nvPr>
            <p:extLst>
              <p:ext uri="{D42A27DB-BD31-4B8C-83A1-F6EECF244321}">
                <p14:modId xmlns:p14="http://schemas.microsoft.com/office/powerpoint/2010/main" val="863248729"/>
              </p:ext>
            </p:extLst>
          </p:nvPr>
        </p:nvGraphicFramePr>
        <p:xfrm>
          <a:off x="819827" y="1322144"/>
          <a:ext cx="10311236" cy="1962502"/>
        </p:xfrm>
        <a:graphic>
          <a:graphicData uri="http://schemas.openxmlformats.org/drawingml/2006/table">
            <a:tbl>
              <a:tblPr firstRow="1" firstCol="1" bandRow="1"/>
              <a:tblGrid>
                <a:gridCol w="2827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4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8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231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 err="1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报名时间</a:t>
                      </a:r>
                      <a:endParaRPr sz="2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标展</a:t>
                      </a:r>
                      <a:r>
                        <a:rPr lang="en-US" altLang="zh-CN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9</a:t>
                      </a:r>
                      <a:r>
                        <a:rPr lang="zh-CN" alt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㎡</a:t>
                      </a:r>
                      <a:endParaRPr sz="2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1C459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zh-CN" alt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特装光地</a:t>
                      </a:r>
                      <a:r>
                        <a:rPr lang="en-US" altLang="zh-CN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</a:t>
                      </a:r>
                      <a:r>
                        <a:rPr lang="zh-CN" alt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㎡（</a:t>
                      </a:r>
                      <a:r>
                        <a:rPr lang="en-US" altLang="zh-CN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18/36/54/108</a:t>
                      </a:r>
                      <a:r>
                        <a:rPr lang="zh-CN" alt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㎡可选）</a:t>
                      </a:r>
                      <a:endParaRPr sz="2000" dirty="0">
                        <a:solidFill>
                          <a:srgbClr val="FFFFFF"/>
                        </a:solidFill>
                        <a:latin typeface="Lantinghei SC Demibold"/>
                        <a:ea typeface="Lantinghei SC Demibold"/>
                        <a:cs typeface="Lantinghei SC Demibold"/>
                        <a:sym typeface="Lantinghei SC Demibold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1C4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09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10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17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日前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defRPr>
                      </a:pPr>
                      <a:r>
                        <a:rPr lang="en-US" dirty="0"/>
                        <a:t>8000</a:t>
                      </a:r>
                      <a:r>
                        <a:rPr dirty="0"/>
                        <a:t>人民币</a:t>
                      </a:r>
                      <a:r>
                        <a:rPr lang="en-US" dirty="0"/>
                        <a:t>/1300</a:t>
                      </a:r>
                      <a:r>
                        <a:rPr lang="zh-CN" altLang="en-US" dirty="0"/>
                        <a:t>美金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defRPr>
                      </a:pPr>
                      <a:r>
                        <a:rPr lang="en-US"/>
                        <a:t>800</a:t>
                      </a:r>
                      <a:r>
                        <a:rPr lang="zh-CN" altLang="en-US" dirty="0"/>
                        <a:t>人民币</a:t>
                      </a:r>
                      <a:r>
                        <a:rPr lang="en-US" altLang="zh-CN" dirty="0"/>
                        <a:t>/120</a:t>
                      </a:r>
                      <a:r>
                        <a:rPr lang="zh-CN" altLang="en-US" dirty="0"/>
                        <a:t>美金</a:t>
                      </a:r>
                      <a:endParaRPr dirty="0"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094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10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17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-1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.</a:t>
                      </a:r>
                      <a:r>
                        <a:rPr lang="en-US"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1</a:t>
                      </a:r>
                      <a:r>
                        <a:rPr sz="2000" dirty="0">
                          <a:solidFill>
                            <a:srgbClr val="FFFFFF"/>
                          </a:solidFill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rPr>
                        <a:t>日期间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R>
                    <a:lnT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T>
                    <a:lnB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B>
                    <a:solidFill>
                      <a:srgbClr val="489DDB">
                        <a:alpha val="7974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defRPr>
                      </a:pPr>
                      <a:r>
                        <a:rPr lang="en-US" dirty="0"/>
                        <a:t>10000</a:t>
                      </a:r>
                      <a:r>
                        <a:rPr lang="zh-CN" altLang="en-US" dirty="0"/>
                        <a:t>人民币</a:t>
                      </a:r>
                      <a:r>
                        <a:rPr lang="en-US" altLang="zh-CN" dirty="0"/>
                        <a:t>/1500</a:t>
                      </a:r>
                      <a:r>
                        <a:rPr lang="zh-CN" altLang="en-US" dirty="0"/>
                        <a:t>美金</a:t>
                      </a:r>
                      <a:endParaRPr dirty="0"/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5E5E5E"/>
                      </a:solidFill>
                      <a:custDash>
                        <a:ds d="100000" sp="200000"/>
                      </a:custDash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2000">
                          <a:latin typeface="Lantinghei SC Demibold"/>
                          <a:ea typeface="Lantinghei SC Demibold"/>
                          <a:cs typeface="Lantinghei SC Demibold"/>
                          <a:sym typeface="Lantinghei SC Demibold"/>
                        </a:defRPr>
                      </a:pPr>
                      <a:r>
                        <a:rPr lang="en-US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1000</a:t>
                      </a:r>
                      <a:r>
                        <a:rPr lang="zh-CN" altLang="en-US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人民币</a:t>
                      </a:r>
                      <a:r>
                        <a:rPr lang="en-US" altLang="zh-CN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/150</a:t>
                      </a:r>
                      <a:r>
                        <a:rPr lang="zh-CN" altLang="en-US" dirty="0">
                          <a:latin typeface="Lantinghei SC Extralight"/>
                          <a:ea typeface="Lantinghei SC Extralight"/>
                          <a:cs typeface="Lantinghei SC Extralight"/>
                          <a:sym typeface="Lantinghei SC Extralight"/>
                        </a:rPr>
                        <a:t>美金</a:t>
                      </a:r>
                      <a:endParaRPr dirty="0">
                        <a:latin typeface="Lantinghei SC Extralight"/>
                        <a:ea typeface="Lantinghei SC Extralight"/>
                        <a:cs typeface="Lantinghei SC Extralight"/>
                        <a:sym typeface="Lantinghei SC Extralight"/>
                      </a:endParaRP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CBCBCB"/>
                      </a:solidFill>
                      <a:miter lim="400000"/>
                    </a:lnB>
                    <a:solidFill>
                      <a:srgbClr val="E1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24670" t="19423" r="20921" b="26168"/>
          <a:stretch>
            <a:fillRect/>
          </a:stretch>
        </p:blipFill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575249" y="1687421"/>
            <a:ext cx="6950788" cy="27414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赞助与合作</a:t>
            </a:r>
            <a:endParaRPr kumimoji="1" lang="zh-CN" altLang="en-US" dirty="0"/>
          </a:p>
        </p:txBody>
      </p:sp>
      <p:cxnSp>
        <p:nvCxnSpPr>
          <p:cNvPr id="9" name="标题 1"/>
          <p:cNvCxnSpPr/>
          <p:nvPr/>
        </p:nvCxnSpPr>
        <p:spPr>
          <a:xfrm flipH="1">
            <a:off x="635075" y="3984788"/>
            <a:ext cx="5275531" cy="0"/>
          </a:xfrm>
          <a:prstGeom prst="line">
            <a:avLst/>
          </a:prstGeom>
          <a:noFill/>
          <a:ln w="6350" cap="sq">
            <a:solidFill>
              <a:schemeClr val="bg1"/>
            </a:solidFill>
            <a:prstDash val="solid"/>
            <a:miter/>
          </a:ln>
        </p:spPr>
      </p:cxnSp>
      <p:sp>
        <p:nvSpPr>
          <p:cNvPr id="10" name="标题 1"/>
          <p:cNvSpPr txBox="1"/>
          <p:nvPr/>
        </p:nvSpPr>
        <p:spPr>
          <a:xfrm>
            <a:off x="635075" y="292703"/>
            <a:ext cx="2549332" cy="3484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9600" dirty="0">
                <a:ln w="12700">
                  <a:noFill/>
                </a:ln>
                <a:solidFill>
                  <a:schemeClr val="bg1"/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865" y="5943184"/>
            <a:ext cx="952583" cy="5334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48"/>
            <a:ext cx="12191999" cy="6905296"/>
          </a:xfrm>
          <a:prstGeom prst="rect">
            <a:avLst/>
          </a:prstGeom>
        </p:spPr>
      </p:pic>
      <p:sp>
        <p:nvSpPr>
          <p:cNvPr id="761" name="全程合作伙伴"/>
          <p:cNvSpPr txBox="1"/>
          <p:nvPr/>
        </p:nvSpPr>
        <p:spPr>
          <a:xfrm>
            <a:off x="1034960" y="560837"/>
            <a:ext cx="1750479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2500" u="sng" dirty="0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联合主办方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762" name="图像" descr="图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63" name="200,000 CNY"/>
          <p:cNvSpPr txBox="1"/>
          <p:nvPr/>
        </p:nvSpPr>
        <p:spPr>
          <a:xfrm>
            <a:off x="3414068" y="565037"/>
            <a:ext cx="1825821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60</a:t>
            </a:r>
            <a:r>
              <a:rPr lang="zh-CN" altLang="en-US" sz="2500" dirty="0"/>
              <a:t>万元</a:t>
            </a:r>
            <a:endParaRPr sz="2500" dirty="0"/>
          </a:p>
        </p:txBody>
      </p:sp>
      <p:sp>
        <p:nvSpPr>
          <p:cNvPr id="764" name="线条"/>
          <p:cNvSpPr/>
          <p:nvPr/>
        </p:nvSpPr>
        <p:spPr>
          <a:xfrm flipV="1">
            <a:off x="3196913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66" name="ccyialogo1080.png" descr="ccyialogo108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67" name="三角形"/>
          <p:cNvSpPr/>
          <p:nvPr/>
        </p:nvSpPr>
        <p:spPr>
          <a:xfrm rot="10800000">
            <a:off x="11365198" y="-10301"/>
            <a:ext cx="824231" cy="824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2479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68" name="chixuxing.png" descr="chixuxin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2538" y="95631"/>
            <a:ext cx="281888" cy="2818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7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演讲</a:t>
            </a:r>
            <a:r>
              <a:rPr lang="en-US" altLang="zh-CN" sz="1350" dirty="0"/>
              <a:t>/</a:t>
            </a:r>
            <a:r>
              <a:rPr lang="zh-CN" altLang="en-US" sz="1350" dirty="0"/>
              <a:t>致辞</a:t>
            </a: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邀请企业在政策与经济论坛及各项论坛适当排位进行</a:t>
            </a:r>
            <a:r>
              <a:rPr lang="en-US" altLang="zh-CN" sz="1250" dirty="0"/>
              <a:t>8-10</a:t>
            </a:r>
            <a:r>
              <a:rPr lang="zh-CN" altLang="en-US" sz="1250" dirty="0"/>
              <a:t>分钟的专场演讲，演讲顺序由主办方安排；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CCS18</a:t>
            </a:r>
            <a:r>
              <a:rPr lang="zh-CN" altLang="en-US" sz="1250" dirty="0"/>
              <a:t>主持人在酒会上对联合主办方企业致谢。</a:t>
            </a:r>
          </a:p>
        </p:txBody>
      </p:sp>
      <p:sp>
        <p:nvSpPr>
          <p:cNvPr id="6" name="会场展示…"/>
          <p:cNvSpPr txBox="1"/>
          <p:nvPr/>
        </p:nvSpPr>
        <p:spPr>
          <a:xfrm>
            <a:off x="529186" y="2473650"/>
            <a:ext cx="11133627" cy="143398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7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大会所有现场宣传服务显著位置全方位展示联合主办方企业</a:t>
            </a:r>
            <a:r>
              <a:rPr lang="en-US" altLang="zh-CN" sz="1250" dirty="0"/>
              <a:t>;</a:t>
            </a:r>
            <a:endParaRPr lang="zh-CN" altLang="en-US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大会主视觉及相关设计文件展示联合主办方企业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联合主办方企业宣传资料随</a:t>
            </a:r>
            <a:r>
              <a:rPr lang="en-US" altLang="zh-CN" sz="1250" dirty="0"/>
              <a:t>CCS</a:t>
            </a:r>
            <a:r>
              <a:rPr lang="zh-CN" altLang="en-US" sz="1250" dirty="0"/>
              <a:t>大会资料同时发放；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大会会期为合作伙伴设立</a:t>
            </a:r>
            <a:r>
              <a:rPr lang="en-US" altLang="zh-CN" sz="1250" dirty="0"/>
              <a:t>1</a:t>
            </a:r>
            <a:r>
              <a:rPr lang="zh-CN" altLang="en-US" sz="1250" dirty="0"/>
              <a:t>场冠名茶歇活动（食品、饮品由主办方提供），并于茶歇旁设立专属宣传位（不含设计、搭建）；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此冠名茶歇期间主会场播放联合主办方合作伙伴企业宣传视频；</a:t>
            </a:r>
            <a:endParaRPr lang="en-US" altLang="zh-CN" sz="1250" dirty="0"/>
          </a:p>
        </p:txBody>
      </p:sp>
      <p:sp>
        <p:nvSpPr>
          <p:cNvPr id="7" name="媒体宣传…"/>
          <p:cNvSpPr txBox="1"/>
          <p:nvPr/>
        </p:nvSpPr>
        <p:spPr>
          <a:xfrm>
            <a:off x="526615" y="4224593"/>
            <a:ext cx="11133627" cy="1433982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7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在“</a:t>
            </a:r>
            <a:r>
              <a:rPr lang="en-US" altLang="zh-CN" sz="1250" dirty="0"/>
              <a:t>CCYIA</a:t>
            </a:r>
            <a:r>
              <a:rPr lang="zh-CN" altLang="en-US" sz="1250" dirty="0"/>
              <a:t>中国邮轮发布厅”举行发布会，且享优先使用权；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在大会电子会刊中刊登联合主办方企业广告，并将联合主办方企业介绍收录于大会会刊中；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</a:t>
            </a:r>
            <a:r>
              <a:rPr lang="en-US" altLang="zh-CN" sz="1250" dirty="0"/>
              <a:t>CCS18</a:t>
            </a:r>
            <a:r>
              <a:rPr lang="zh-CN" altLang="en-US" sz="1250" dirty="0"/>
              <a:t>大会官方网站上展示联合主办方企业</a:t>
            </a:r>
            <a:r>
              <a:rPr lang="en-US" altLang="zh-CN" sz="1250" dirty="0"/>
              <a:t>Logo</a:t>
            </a:r>
            <a:r>
              <a:rPr lang="zh-CN" altLang="en-US"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在“中国邮轮网”及自媒体、新媒体对冠名企业进行媒体宣传；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大会主办方为联合主办方合作伙伴企业组织现场媒体群访活动，时间不少于</a:t>
            </a:r>
            <a:r>
              <a:rPr lang="en-US" altLang="zh-CN" sz="1250" dirty="0"/>
              <a:t>30mins</a:t>
            </a:r>
            <a:r>
              <a:rPr lang="zh-CN" altLang="en-US" sz="1250" dirty="0"/>
              <a:t>。</a:t>
            </a:r>
          </a:p>
        </p:txBody>
      </p:sp>
      <p:sp>
        <p:nvSpPr>
          <p:cNvPr id="8" name="VIP现场服务…"/>
          <p:cNvSpPr txBox="1"/>
          <p:nvPr/>
        </p:nvSpPr>
        <p:spPr>
          <a:xfrm>
            <a:off x="526614" y="5975536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7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</a:t>
            </a:r>
            <a:r>
              <a:rPr lang="en-US" sz="1250" dirty="0"/>
              <a:t>20</a:t>
            </a:r>
            <a:r>
              <a:rPr sz="1250" dirty="0"/>
              <a:t>位代表免注册费参加</a:t>
            </a:r>
            <a:r>
              <a:rPr lang="en-US" altLang="zh-CN" sz="1250" dirty="0"/>
              <a:t>CCS</a:t>
            </a:r>
            <a:r>
              <a:rPr lang="en-US" sz="1250" dirty="0"/>
              <a:t>18</a:t>
            </a:r>
            <a:r>
              <a:rPr sz="1250" dirty="0"/>
              <a:t>系列活动</a:t>
            </a:r>
            <a:r>
              <a:rPr lang="zh-CN" altLang="en-US" sz="1250" dirty="0"/>
              <a:t>。</a:t>
            </a:r>
            <a:endParaRPr sz="125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48"/>
            <a:ext cx="12191999" cy="6905296"/>
          </a:xfrm>
          <a:prstGeom prst="rect">
            <a:avLst/>
          </a:prstGeom>
        </p:spPr>
      </p:pic>
      <p:sp>
        <p:nvSpPr>
          <p:cNvPr id="742" name="钻石合作伙伴"/>
          <p:cNvSpPr txBox="1"/>
          <p:nvPr/>
        </p:nvSpPr>
        <p:spPr>
          <a:xfrm>
            <a:off x="1034960" y="560837"/>
            <a:ext cx="2090316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钻石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合作伙伴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74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44" name="660,000 CNY"/>
          <p:cNvSpPr txBox="1"/>
          <p:nvPr/>
        </p:nvSpPr>
        <p:spPr>
          <a:xfrm>
            <a:off x="3414068" y="565037"/>
            <a:ext cx="1822615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30</a:t>
            </a:r>
            <a:r>
              <a:rPr lang="zh-CN" altLang="en-US" sz="2500" dirty="0"/>
              <a:t>万元</a:t>
            </a:r>
            <a:endParaRPr sz="2500" dirty="0"/>
          </a:p>
        </p:txBody>
      </p:sp>
      <p:sp>
        <p:nvSpPr>
          <p:cNvPr id="746" name="线条"/>
          <p:cNvSpPr/>
          <p:nvPr/>
        </p:nvSpPr>
        <p:spPr>
          <a:xfrm flipV="1">
            <a:off x="3196913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48" name="ccyialogo1080.png" descr="ccyialogo10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49" name="三角形"/>
          <p:cNvSpPr/>
          <p:nvPr/>
        </p:nvSpPr>
        <p:spPr>
          <a:xfrm rot="10800000">
            <a:off x="11365198" y="-10301"/>
            <a:ext cx="824231" cy="824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2479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50" name="zuanshi.png" descr="zuansh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9838" y="95631"/>
            <a:ext cx="281888" cy="2818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演讲</a:t>
            </a:r>
            <a:r>
              <a:rPr lang="en-US" altLang="zh-CN" sz="1350" dirty="0"/>
              <a:t>/</a:t>
            </a:r>
            <a:r>
              <a:rPr lang="zh-CN" altLang="en-US" sz="1350" dirty="0"/>
              <a:t>致辞</a:t>
            </a: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邀请企业在政策与经济论坛及各项论坛适当排位进行</a:t>
            </a:r>
            <a:r>
              <a:rPr lang="en-US" altLang="zh-CN" sz="1250" dirty="0"/>
              <a:t>8-10</a:t>
            </a:r>
            <a:r>
              <a:rPr lang="zh-CN" altLang="en-US" sz="1250" dirty="0"/>
              <a:t>分钟的专场演讲，演讲顺序由主办方安排；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CCS18</a:t>
            </a:r>
            <a:r>
              <a:rPr lang="zh-CN" altLang="en-US" sz="1250" dirty="0"/>
              <a:t>主持人在酒会上对钻石合作伙伴致谢。</a:t>
            </a:r>
          </a:p>
        </p:txBody>
      </p:sp>
      <p:sp>
        <p:nvSpPr>
          <p:cNvPr id="5" name="会场展示…"/>
          <p:cNvSpPr txBox="1"/>
          <p:nvPr/>
        </p:nvSpPr>
        <p:spPr>
          <a:xfrm>
            <a:off x="529186" y="2473650"/>
            <a:ext cx="11133627" cy="1203150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大会所有现场宣传服务显著位置全方位展示钻石合作伙伴企业</a:t>
            </a:r>
            <a:r>
              <a:rPr sz="1250" dirty="0"/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钻石合作伙伴企业宣传资料随</a:t>
            </a:r>
            <a:r>
              <a:rPr lang="en-US" altLang="zh-CN" sz="1250" dirty="0"/>
              <a:t>CCS</a:t>
            </a:r>
            <a:r>
              <a:rPr lang="zh-CN" altLang="en-US" sz="1250" dirty="0"/>
              <a:t>大会资料同时发放；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于大会会期为合作伙伴设立</a:t>
            </a:r>
            <a:r>
              <a:rPr lang="en-US" altLang="zh-CN" sz="1250" dirty="0"/>
              <a:t>1</a:t>
            </a:r>
            <a:r>
              <a:rPr lang="zh-CN" altLang="en-US" sz="1250" dirty="0"/>
              <a:t>场冠名茶歇活动（食品、饮品由主办方提供），并于茶歇旁设立专属宣传位（不含设计、搭建）；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此冠名茶歇期间主会场播放钻石合作伙伴企业宣传视频；</a:t>
            </a:r>
            <a:endParaRPr lang="en-US" altLang="zh-CN" sz="1250" dirty="0"/>
          </a:p>
        </p:txBody>
      </p:sp>
      <p:sp>
        <p:nvSpPr>
          <p:cNvPr id="6" name="媒体宣传…"/>
          <p:cNvSpPr txBox="1"/>
          <p:nvPr/>
        </p:nvSpPr>
        <p:spPr>
          <a:xfrm>
            <a:off x="526613" y="4129371"/>
            <a:ext cx="11133627" cy="1203150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在“</a:t>
            </a:r>
            <a:r>
              <a:rPr lang="en-US" altLang="zh-CN" sz="1250" dirty="0"/>
              <a:t>CCYIA</a:t>
            </a:r>
            <a:r>
              <a:rPr lang="zh-CN" altLang="en-US" sz="1250" dirty="0"/>
              <a:t>中国邮轮发布厅”举行发布会，且享优先使用权；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在大会电子会刊中刊登钻石合作伙伴企业广告，并将钻石合作伙伴企业介绍收录于大会会刊中；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在“中国邮轮网”及自媒体、新媒体上对钻石合作伙伴企业进行媒体宣传；</a:t>
            </a:r>
            <a:endParaRPr lang="en-US" altLang="zh-CN" sz="12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dirty="0"/>
              <a:t>CCS</a:t>
            </a:r>
            <a:r>
              <a:rPr lang="zh-CN" altLang="en-US" sz="1250" dirty="0"/>
              <a:t>大会主办方为钻石合作伙伴企业组织现场媒体群访活动，时间不少于</a:t>
            </a:r>
            <a:r>
              <a:rPr lang="en-US" altLang="zh-CN" sz="1250" dirty="0"/>
              <a:t>20mins</a:t>
            </a:r>
            <a:r>
              <a:rPr lang="zh-CN" altLang="en-US" sz="1250" dirty="0"/>
              <a:t>。</a:t>
            </a:r>
          </a:p>
        </p:txBody>
      </p:sp>
      <p:sp>
        <p:nvSpPr>
          <p:cNvPr id="7" name="VIP现场服务…"/>
          <p:cNvSpPr txBox="1"/>
          <p:nvPr/>
        </p:nvSpPr>
        <p:spPr>
          <a:xfrm>
            <a:off x="526613" y="5785092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250" dirty="0"/>
              <a:t>邀请</a:t>
            </a:r>
            <a:r>
              <a:rPr lang="en-US" sz="1250" dirty="0"/>
              <a:t>15</a:t>
            </a:r>
            <a:r>
              <a:rPr sz="1250" dirty="0"/>
              <a:t>位代表免注册费参加</a:t>
            </a:r>
            <a:r>
              <a:rPr lang="en-US" sz="1250" dirty="0"/>
              <a:t>ccs18</a:t>
            </a:r>
            <a:r>
              <a:rPr sz="1250" dirty="0"/>
              <a:t>系列活动</a:t>
            </a:r>
            <a:r>
              <a:rPr lang="zh-CN" altLang="en-US" sz="1250" dirty="0"/>
              <a:t>。</a:t>
            </a:r>
            <a:endParaRPr sz="125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648"/>
            <a:ext cx="12191999" cy="6905296"/>
          </a:xfrm>
          <a:prstGeom prst="rect">
            <a:avLst/>
          </a:prstGeom>
        </p:spPr>
      </p:pic>
      <p:sp>
        <p:nvSpPr>
          <p:cNvPr id="752" name="铂金合作伙伴"/>
          <p:cNvSpPr txBox="1"/>
          <p:nvPr/>
        </p:nvSpPr>
        <p:spPr>
          <a:xfrm>
            <a:off x="1034960" y="560837"/>
            <a:ext cx="2090316" cy="50924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defTabSz="1968500">
              <a:lnSpc>
                <a:spcPct val="130000"/>
              </a:lnSpc>
              <a:defRPr sz="5000" b="0" spc="150">
                <a:solidFill>
                  <a:srgbClr val="5E5E5E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2500" u="sng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铂金</a:t>
            </a:r>
            <a:r>
              <a:rPr sz="2500" dirty="0" err="1">
                <a:solidFill>
                  <a:srgbClr val="1C4597"/>
                </a:solidFill>
                <a:latin typeface="Lantinghei SC Heavy"/>
                <a:ea typeface="Lantinghei SC Heavy"/>
                <a:cs typeface="Lantinghei SC Heavy"/>
                <a:sym typeface="Lantinghei SC Heavy"/>
              </a:rPr>
              <a:t>合作伙伴</a:t>
            </a:r>
            <a:endParaRPr sz="2500" dirty="0">
              <a:solidFill>
                <a:srgbClr val="1C4597"/>
              </a:solidFill>
              <a:latin typeface="Lantinghei SC Heavy"/>
              <a:ea typeface="Lantinghei SC Heavy"/>
              <a:cs typeface="Lantinghei SC Heavy"/>
              <a:sym typeface="Lantinghei SC Heavy"/>
            </a:endParaRPr>
          </a:p>
        </p:txBody>
      </p:sp>
      <p:pic>
        <p:nvPicPr>
          <p:cNvPr id="753" name="图像" descr="图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6" y="648400"/>
            <a:ext cx="28194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4" name="450,000 CNY"/>
          <p:cNvSpPr txBox="1"/>
          <p:nvPr/>
        </p:nvSpPr>
        <p:spPr>
          <a:xfrm>
            <a:off x="3414068" y="565037"/>
            <a:ext cx="1812997" cy="50084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 defTabSz="3936365">
              <a:lnSpc>
                <a:spcPct val="130000"/>
              </a:lnSpc>
              <a:defRPr sz="5000" b="0" spc="150">
                <a:solidFill>
                  <a:srgbClr val="489FF8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lvl1pPr>
          </a:lstStyle>
          <a:p>
            <a:r>
              <a:rPr lang="en-US" altLang="zh-CN" sz="2500" dirty="0"/>
              <a:t>RMB 20</a:t>
            </a:r>
            <a:r>
              <a:rPr lang="zh-CN" altLang="en-US" sz="2500" dirty="0"/>
              <a:t>万元</a:t>
            </a:r>
            <a:endParaRPr sz="2500" dirty="0"/>
          </a:p>
        </p:txBody>
      </p:sp>
      <p:sp>
        <p:nvSpPr>
          <p:cNvPr id="755" name="线条"/>
          <p:cNvSpPr/>
          <p:nvPr/>
        </p:nvSpPr>
        <p:spPr>
          <a:xfrm flipV="1">
            <a:off x="3196913" y="654750"/>
            <a:ext cx="1" cy="33411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57" name="ccyialogo1080.png" descr="ccyialogo108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4922" y="6432910"/>
            <a:ext cx="593983" cy="33411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58" name="三角形"/>
          <p:cNvSpPr/>
          <p:nvPr/>
        </p:nvSpPr>
        <p:spPr>
          <a:xfrm rot="10800000">
            <a:off x="11365198" y="-10301"/>
            <a:ext cx="824231" cy="824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2479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759" name="图像" descr="图像"/>
          <p:cNvPicPr/>
          <p:nvPr/>
        </p:nvPicPr>
        <p:blipFill>
          <a:blip r:embed="rId5"/>
          <a:srcRect t="2155" r="4311" b="2155"/>
          <a:stretch>
            <a:fillRect/>
          </a:stretch>
        </p:blipFill>
        <p:spPr>
          <a:xfrm>
            <a:off x="11822538" y="95631"/>
            <a:ext cx="281888" cy="2818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演讲/致辞…"/>
          <p:cNvSpPr txBox="1"/>
          <p:nvPr/>
        </p:nvSpPr>
        <p:spPr>
          <a:xfrm>
            <a:off x="529186" y="1385570"/>
            <a:ext cx="11133628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350" dirty="0"/>
              <a:t>演讲</a:t>
            </a:r>
            <a:r>
              <a:rPr lang="en-US" altLang="zh-CN" sz="1350" dirty="0"/>
              <a:t>/</a:t>
            </a:r>
            <a:r>
              <a:rPr lang="zh-CN" altLang="en-US" sz="1350" dirty="0"/>
              <a:t>致辞</a:t>
            </a: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邀请铂金合作伙伴企业相关领导作为演讲嘉宾出席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各项论坛，并在相关论坛上发表演讲；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FontTx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CCS18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主持人在酒会上对铂金合作伙伴致谢。</a:t>
            </a:r>
          </a:p>
        </p:txBody>
      </p:sp>
      <p:sp>
        <p:nvSpPr>
          <p:cNvPr id="5" name="会场展示…"/>
          <p:cNvSpPr txBox="1"/>
          <p:nvPr/>
        </p:nvSpPr>
        <p:spPr>
          <a:xfrm>
            <a:off x="529186" y="2473650"/>
            <a:ext cx="11133627" cy="74148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会场展示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大会重要部分现场宣传服务显著位置全方位展示铂金合作伙伴企业</a:t>
            </a:r>
            <a:r>
              <a:rPr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铂金合作伙伴企业宣传资料随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大会资料同时发放。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</p:txBody>
      </p:sp>
      <p:sp>
        <p:nvSpPr>
          <p:cNvPr id="6" name="媒体宣传…"/>
          <p:cNvSpPr txBox="1"/>
          <p:nvPr/>
        </p:nvSpPr>
        <p:spPr>
          <a:xfrm>
            <a:off x="526612" y="3512625"/>
            <a:ext cx="11133627" cy="1203150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媒体宣传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在“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CCYIA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中国邮轮发布厅”发布厅举行发布会；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在大会电子会刊中刊登铂金合作伙伴企业广告，并将铂金合作伙伴企业介绍收录于大会会刊中；</a:t>
            </a: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在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CCS18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大会官方网站上展示铂金合作伙伴企业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Logo 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；</a:t>
            </a:r>
            <a:endParaRPr lang="en-US" altLang="zh-CN" sz="1250" spc="150" dirty="0">
              <a:solidFill>
                <a:schemeClr val="accent1">
                  <a:hueOff val="114395"/>
                  <a:lumOff val="-24972"/>
                </a:schemeClr>
              </a:solidFill>
              <a:latin typeface="Lantinghei SC Demibold"/>
            </a:endParaRPr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CCS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大会主办方为铂金合作伙伴企业组织现场媒体群访活动，时间不少于</a:t>
            </a:r>
            <a:r>
              <a:rPr lang="en-US" altLang="zh-CN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15mins </a:t>
            </a:r>
            <a:r>
              <a:rPr lang="zh-CN" altLang="en-US" sz="1250" spc="150" dirty="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</a:rPr>
              <a:t>。</a:t>
            </a:r>
          </a:p>
        </p:txBody>
      </p:sp>
      <p:sp>
        <p:nvSpPr>
          <p:cNvPr id="7" name="VIP现场服务…"/>
          <p:cNvSpPr txBox="1"/>
          <p:nvPr/>
        </p:nvSpPr>
        <p:spPr>
          <a:xfrm>
            <a:off x="588486" y="5129027"/>
            <a:ext cx="11133627" cy="51065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/>
          <a:p>
            <a:pPr marL="381000" indent="-381000">
              <a:lnSpc>
                <a:spcPct val="110000"/>
              </a:lnSpc>
              <a:spcBef>
                <a:spcPts val="250"/>
              </a:spcBef>
              <a:buSzPct val="130000"/>
              <a:buBlip>
                <a:blip r:embed="rId6"/>
              </a:buBlip>
              <a:defRPr sz="2700" b="0" spc="162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sz="1350" dirty="0" err="1"/>
              <a:t>VIP现场服务</a:t>
            </a:r>
            <a:endParaRPr sz="1350" dirty="0"/>
          </a:p>
          <a:p>
            <a:pPr marL="565150" indent="-190500">
              <a:spcBef>
                <a:spcPts val="250"/>
              </a:spcBef>
              <a:buSzPct val="100000"/>
              <a:buChar char="-"/>
              <a:defRPr sz="2500" b="0" spc="150">
                <a:solidFill>
                  <a:schemeClr val="accent1">
                    <a:hueOff val="114395"/>
                    <a:lumOff val="-24972"/>
                  </a:schemeClr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pPr>
            <a:r>
              <a:rPr lang="zh-CN" altLang="en-US" sz="1250" dirty="0"/>
              <a:t>邀请</a:t>
            </a:r>
            <a:r>
              <a:rPr lang="en-US" altLang="zh-CN" sz="1250" dirty="0"/>
              <a:t>10</a:t>
            </a:r>
            <a:r>
              <a:rPr lang="zh-CN" altLang="en-US" sz="1250" dirty="0"/>
              <a:t>位代表免注册费参加</a:t>
            </a:r>
            <a:r>
              <a:rPr lang="en-US" altLang="zh-CN" sz="1250" dirty="0"/>
              <a:t>ccs18</a:t>
            </a:r>
            <a:r>
              <a:rPr lang="zh-CN" altLang="en-US" sz="1250" dirty="0"/>
              <a:t>系列活动。</a:t>
            </a:r>
            <a:endParaRPr sz="1250" dirty="0"/>
          </a:p>
        </p:txBody>
      </p:sp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09.2951181102362,&quot;left&quot;:74.75433070866141,&quot;top&quot;:179.05921259842518,&quot;width&quot;:810.4913385826771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81BB5"/>
      </a:accent1>
      <a:accent2>
        <a:srgbClr val="0563C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81BB5"/>
      </a:accent1>
      <a:accent2>
        <a:srgbClr val="0563C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3198</Words>
  <Application>Microsoft Office PowerPoint</Application>
  <PresentationFormat>宽屏</PresentationFormat>
  <Paragraphs>672</Paragraphs>
  <Slides>30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黑体</vt:lpstr>
      <vt:lpstr>Lantinghei SC Heavy</vt:lpstr>
      <vt:lpstr>微软雅黑 Light</vt:lpstr>
      <vt:lpstr>Helvetica Neue</vt:lpstr>
      <vt:lpstr>OPPOSans L</vt:lpstr>
      <vt:lpstr>Arial</vt:lpstr>
      <vt:lpstr>OPPOSans H</vt:lpstr>
      <vt:lpstr>Lantinghei SC Demibold</vt:lpstr>
      <vt:lpstr>Lantinghei SC Extralight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CCYIA-004</dc:creator>
  <cp:lastModifiedBy>jian zhang</cp:lastModifiedBy>
  <cp:revision>22</cp:revision>
  <dcterms:created xsi:type="dcterms:W3CDTF">2025-03-20T08:32:00Z</dcterms:created>
  <dcterms:modified xsi:type="dcterms:W3CDTF">2025-07-11T09:58:20Z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2E9C156F52614A6E840DE106DAC7511A_12</vt:lpwstr>
  </property>
  <property fmtid="{D5CDD505-2E9C-101B-9397-08002B2CF9AE}" pid="3" name="KSOProductBuildVer">
    <vt:lpwstr>2052-12.1.0.21541</vt:lpwstr>
  </property>
</Properties>
</file>